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qQx9Re98EoGd/vYOjres+w==" hashData="vLGJYg9jXnP9iVIrNuyaNqf1nfB1hzswG0kjO1h/C1AJoYO1Q0wiphHOjHDhuXt96EMZYPT20oRydXKSc29ODg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D9F"/>
    <a:srgbClr val="2E4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0141" autoAdjust="0"/>
  </p:normalViewPr>
  <p:slideViewPr>
    <p:cSldViewPr snapToGrid="0" snapToObjects="1">
      <p:cViewPr varScale="1">
        <p:scale>
          <a:sx n="94" d="100"/>
          <a:sy n="94" d="100"/>
        </p:scale>
        <p:origin x="1176" y="2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5D27E8-0D6A-144A-9259-3E90BEB349D4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49403F-88E4-8C4D-BF3F-2B7A301E1AA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>
              <a:latin typeface="+mn-lt"/>
            </a:rPr>
            <a:t>Congenital genital abnormalities</a:t>
          </a:r>
        </a:p>
      </dgm:t>
    </dgm:pt>
    <dgm:pt modelId="{D31AB24C-793E-E043-999A-638721A7139C}" type="parTrans" cxnId="{6532A629-7D28-E943-B27E-6E19F2D0FC8D}">
      <dgm:prSet/>
      <dgm:spPr/>
      <dgm:t>
        <a:bodyPr/>
        <a:lstStyle/>
        <a:p>
          <a:endParaRPr lang="en-US"/>
        </a:p>
      </dgm:t>
    </dgm:pt>
    <dgm:pt modelId="{3904CF8B-0C27-DA4A-AF0E-80A8C3FD94F3}" type="sibTrans" cxnId="{6532A629-7D28-E943-B27E-6E19F2D0FC8D}">
      <dgm:prSet/>
      <dgm:spPr/>
      <dgm:t>
        <a:bodyPr/>
        <a:lstStyle/>
        <a:p>
          <a:endParaRPr lang="en-US"/>
        </a:p>
      </dgm:t>
    </dgm:pt>
    <dgm:pt modelId="{5569ACCB-5277-6042-A5A9-277BA9571BD5}">
      <dgm:prSet phldrT="[Text]" custT="1"/>
      <dgm:spPr/>
      <dgm:t>
        <a:bodyPr/>
        <a:lstStyle/>
        <a:p>
          <a:r>
            <a:rPr lang="en-US" sz="2000" b="1" dirty="0">
              <a:latin typeface="+mn-lt"/>
            </a:rPr>
            <a:t>Cervical stenosis (rare)</a:t>
          </a:r>
        </a:p>
      </dgm:t>
    </dgm:pt>
    <dgm:pt modelId="{CC02A2EA-67BD-2547-8071-36361B852816}" type="parTrans" cxnId="{6E80FF25-4EC4-524C-A117-5982139EB3F6}">
      <dgm:prSet/>
      <dgm:spPr/>
      <dgm:t>
        <a:bodyPr/>
        <a:lstStyle/>
        <a:p>
          <a:endParaRPr lang="en-US"/>
        </a:p>
      </dgm:t>
    </dgm:pt>
    <dgm:pt modelId="{68B260B3-D49D-5640-9350-20E1F6C031A9}" type="sibTrans" cxnId="{6E80FF25-4EC4-524C-A117-5982139EB3F6}">
      <dgm:prSet/>
      <dgm:spPr/>
      <dgm:t>
        <a:bodyPr/>
        <a:lstStyle/>
        <a:p>
          <a:endParaRPr lang="en-US"/>
        </a:p>
      </dgm:t>
    </dgm:pt>
    <dgm:pt modelId="{2705AB5E-806D-3B40-9264-148E5B8849AA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>
              <a:latin typeface="+mn-lt"/>
            </a:rPr>
            <a:t>Acquired uterine abnormalities</a:t>
          </a:r>
        </a:p>
      </dgm:t>
    </dgm:pt>
    <dgm:pt modelId="{07390689-07C5-F54E-98BB-385CA739153F}" type="parTrans" cxnId="{0807C464-36CE-3140-83DA-BB49CB262F1E}">
      <dgm:prSet/>
      <dgm:spPr/>
      <dgm:t>
        <a:bodyPr/>
        <a:lstStyle/>
        <a:p>
          <a:endParaRPr lang="en-US"/>
        </a:p>
      </dgm:t>
    </dgm:pt>
    <dgm:pt modelId="{F4A2279E-8D1E-8640-9BB4-EEC746EBB985}" type="sibTrans" cxnId="{0807C464-36CE-3140-83DA-BB49CB262F1E}">
      <dgm:prSet/>
      <dgm:spPr/>
      <dgm:t>
        <a:bodyPr/>
        <a:lstStyle/>
        <a:p>
          <a:endParaRPr lang="en-US"/>
        </a:p>
      </dgm:t>
    </dgm:pt>
    <dgm:pt modelId="{A587B113-179F-264A-945B-BC70EE33641C}">
      <dgm:prSet phldrT="[Text]" custT="1"/>
      <dgm:spPr/>
      <dgm:t>
        <a:bodyPr/>
        <a:lstStyle/>
        <a:p>
          <a:r>
            <a:rPr lang="en-US" sz="2000" b="1" dirty="0">
              <a:latin typeface="+mn-lt"/>
            </a:rPr>
            <a:t>Endometrial TB</a:t>
          </a:r>
        </a:p>
      </dgm:t>
    </dgm:pt>
    <dgm:pt modelId="{B89F6EBC-92C0-1D41-9293-C890A067148A}" type="parTrans" cxnId="{14B7F26F-52BB-AD42-B608-B8794D479517}">
      <dgm:prSet/>
      <dgm:spPr/>
      <dgm:t>
        <a:bodyPr/>
        <a:lstStyle/>
        <a:p>
          <a:endParaRPr lang="en-US"/>
        </a:p>
      </dgm:t>
    </dgm:pt>
    <dgm:pt modelId="{916486D2-0FF7-8F48-B1D1-042D370E0554}" type="sibTrans" cxnId="{14B7F26F-52BB-AD42-B608-B8794D479517}">
      <dgm:prSet/>
      <dgm:spPr/>
      <dgm:t>
        <a:bodyPr/>
        <a:lstStyle/>
        <a:p>
          <a:endParaRPr lang="en-US"/>
        </a:p>
      </dgm:t>
    </dgm:pt>
    <dgm:pt modelId="{D585E3D7-1C56-2649-9082-5C19C6321CDE}">
      <dgm:prSet phldrT="[Text]" custT="1"/>
      <dgm:spPr/>
      <dgm:t>
        <a:bodyPr/>
        <a:lstStyle/>
        <a:p>
          <a:r>
            <a:rPr lang="en-US" sz="2000" b="1" dirty="0">
              <a:latin typeface="+mn-lt"/>
            </a:rPr>
            <a:t>Vaginal or uterine aplasia (</a:t>
          </a:r>
          <a:r>
            <a:rPr lang="en-US" sz="2000" b="1" dirty="0" err="1">
              <a:latin typeface="+mn-lt"/>
            </a:rPr>
            <a:t>eg</a:t>
          </a:r>
          <a:r>
            <a:rPr lang="en-US" sz="2000" b="1" dirty="0">
              <a:latin typeface="+mn-lt"/>
            </a:rPr>
            <a:t>, </a:t>
          </a:r>
          <a:r>
            <a:rPr lang="en-US" sz="2000" b="1" dirty="0" err="1">
              <a:latin typeface="+mn-lt"/>
            </a:rPr>
            <a:t>Müllerian</a:t>
          </a:r>
          <a:r>
            <a:rPr lang="en-US" sz="2000" b="1" dirty="0">
              <a:latin typeface="+mn-lt"/>
            </a:rPr>
            <a:t> agenesis)</a:t>
          </a:r>
          <a:endParaRPr lang="en-US" sz="2000" b="1" u="sng" dirty="0">
            <a:latin typeface="+mn-lt"/>
          </a:endParaRPr>
        </a:p>
        <a:p>
          <a:endParaRPr lang="en-US" sz="2000" b="1" dirty="0">
            <a:latin typeface="+mn-lt"/>
          </a:endParaRPr>
        </a:p>
      </dgm:t>
    </dgm:pt>
    <dgm:pt modelId="{D84EA99D-32C5-EF43-AEF9-EEEF75901A3F}" type="parTrans" cxnId="{3CEF9119-F2AB-3B46-81BD-36F1FB04A377}">
      <dgm:prSet/>
      <dgm:spPr/>
      <dgm:t>
        <a:bodyPr/>
        <a:lstStyle/>
        <a:p>
          <a:endParaRPr lang="en-US"/>
        </a:p>
      </dgm:t>
    </dgm:pt>
    <dgm:pt modelId="{FFD763FB-7ADA-C04B-8C96-11C4FFABD074}" type="sibTrans" cxnId="{3CEF9119-F2AB-3B46-81BD-36F1FB04A377}">
      <dgm:prSet/>
      <dgm:spPr/>
      <dgm:t>
        <a:bodyPr/>
        <a:lstStyle/>
        <a:p>
          <a:endParaRPr lang="en-US"/>
        </a:p>
      </dgm:t>
    </dgm:pt>
    <dgm:pt modelId="{5396022D-AC75-D04B-83E7-F4DA57D5BC7E}">
      <dgm:prSet custT="1"/>
      <dgm:spPr/>
      <dgm:t>
        <a:bodyPr/>
        <a:lstStyle/>
        <a:p>
          <a:r>
            <a:rPr lang="en-US" sz="2000" b="1" dirty="0" err="1">
              <a:latin typeface="+mn-lt"/>
            </a:rPr>
            <a:t>Asherman</a:t>
          </a:r>
          <a:r>
            <a:rPr lang="en-US" sz="2000" b="1" dirty="0">
              <a:latin typeface="+mn-lt"/>
            </a:rPr>
            <a:t> syndrome</a:t>
          </a:r>
        </a:p>
      </dgm:t>
    </dgm:pt>
    <dgm:pt modelId="{83E09D07-735D-A543-B8A6-F436BF112707}" type="parTrans" cxnId="{58C28188-C173-4A46-8F8D-075927DEC801}">
      <dgm:prSet/>
      <dgm:spPr/>
      <dgm:t>
        <a:bodyPr/>
        <a:lstStyle/>
        <a:p>
          <a:endParaRPr lang="en-US"/>
        </a:p>
      </dgm:t>
    </dgm:pt>
    <dgm:pt modelId="{214F78AD-DFDA-9E40-9AF6-4B3FEAB0BAF1}" type="sibTrans" cxnId="{58C28188-C173-4A46-8F8D-075927DEC801}">
      <dgm:prSet/>
      <dgm:spPr/>
      <dgm:t>
        <a:bodyPr/>
        <a:lstStyle/>
        <a:p>
          <a:endParaRPr lang="en-US"/>
        </a:p>
      </dgm:t>
    </dgm:pt>
    <dgm:pt modelId="{B993381A-C870-004E-837E-4ED7D8474D65}">
      <dgm:prSet custT="1"/>
      <dgm:spPr/>
      <dgm:t>
        <a:bodyPr/>
        <a:lstStyle/>
        <a:p>
          <a:r>
            <a:rPr lang="en-US" sz="2000" b="1" dirty="0">
              <a:latin typeface="+mn-lt"/>
            </a:rPr>
            <a:t>Obstructive fibroids and polyps</a:t>
          </a:r>
        </a:p>
      </dgm:t>
    </dgm:pt>
    <dgm:pt modelId="{6F58E13B-6AFA-B345-A8CE-6869ABA1E15F}" type="parTrans" cxnId="{0614B75E-D96D-694D-878D-77C491368321}">
      <dgm:prSet/>
      <dgm:spPr/>
      <dgm:t>
        <a:bodyPr/>
        <a:lstStyle/>
        <a:p>
          <a:endParaRPr lang="en-US"/>
        </a:p>
      </dgm:t>
    </dgm:pt>
    <dgm:pt modelId="{E5211FA2-B31B-424A-864B-30AF01EF6244}" type="sibTrans" cxnId="{0614B75E-D96D-694D-878D-77C491368321}">
      <dgm:prSet/>
      <dgm:spPr/>
      <dgm:t>
        <a:bodyPr/>
        <a:lstStyle/>
        <a:p>
          <a:endParaRPr lang="en-US"/>
        </a:p>
      </dgm:t>
    </dgm:pt>
    <dgm:pt modelId="{12FEBDE5-3759-9B42-BC6D-EDC0784B1C72}">
      <dgm:prSet phldrT="[Text]" custT="1"/>
      <dgm:spPr/>
      <dgm:t>
        <a:bodyPr/>
        <a:lstStyle/>
        <a:p>
          <a:r>
            <a:rPr lang="en-US" sz="2000" b="1" u="sng" dirty="0">
              <a:latin typeface="+mn-lt"/>
            </a:rPr>
            <a:t>Imperforate hymen</a:t>
          </a:r>
          <a:endParaRPr lang="en-US" sz="2000" b="1" dirty="0">
            <a:latin typeface="+mn-lt"/>
          </a:endParaRPr>
        </a:p>
      </dgm:t>
    </dgm:pt>
    <dgm:pt modelId="{E4E2F50B-F6C2-1B46-9497-58B652FC48A3}" type="parTrans" cxnId="{8F623612-4755-5646-99A9-75C418EC91E7}">
      <dgm:prSet/>
      <dgm:spPr/>
      <dgm:t>
        <a:bodyPr/>
        <a:lstStyle/>
        <a:p>
          <a:endParaRPr lang="en-US"/>
        </a:p>
      </dgm:t>
    </dgm:pt>
    <dgm:pt modelId="{E35B79B9-B896-DB4D-AEB4-0DBEC02E8A8D}" type="sibTrans" cxnId="{8F623612-4755-5646-99A9-75C418EC91E7}">
      <dgm:prSet/>
      <dgm:spPr/>
      <dgm:t>
        <a:bodyPr/>
        <a:lstStyle/>
        <a:p>
          <a:endParaRPr lang="en-US"/>
        </a:p>
      </dgm:t>
    </dgm:pt>
    <dgm:pt modelId="{705E22E4-CF4E-D04B-B58E-4980B676E15F}">
      <dgm:prSet phldrT="[Text]" custT="1"/>
      <dgm:spPr/>
      <dgm:t>
        <a:bodyPr/>
        <a:lstStyle/>
        <a:p>
          <a:r>
            <a:rPr lang="en-US" sz="2000" b="1" u="sng" dirty="0" err="1">
              <a:latin typeface="+mn-lt"/>
            </a:rPr>
            <a:t>Pseudohermaphroditism</a:t>
          </a:r>
          <a:endParaRPr lang="en-US" sz="2000" b="1" u="sng" dirty="0">
            <a:latin typeface="+mn-lt"/>
          </a:endParaRPr>
        </a:p>
      </dgm:t>
    </dgm:pt>
    <dgm:pt modelId="{21F2441F-F64E-5347-A4EB-6B63604EA1AA}" type="parTrans" cxnId="{806CAA32-53D0-F646-B052-653D6DD30025}">
      <dgm:prSet/>
      <dgm:spPr/>
      <dgm:t>
        <a:bodyPr/>
        <a:lstStyle/>
        <a:p>
          <a:endParaRPr lang="en-US"/>
        </a:p>
      </dgm:t>
    </dgm:pt>
    <dgm:pt modelId="{B4D9B455-69AB-6D40-BF9A-E1A46E2DCDA8}" type="sibTrans" cxnId="{806CAA32-53D0-F646-B052-653D6DD30025}">
      <dgm:prSet/>
      <dgm:spPr/>
      <dgm:t>
        <a:bodyPr/>
        <a:lstStyle/>
        <a:p>
          <a:endParaRPr lang="en-US"/>
        </a:p>
      </dgm:t>
    </dgm:pt>
    <dgm:pt modelId="{15C692EB-AD8B-8A43-9D01-92253EA34673}">
      <dgm:prSet phldrT="[Text]" custT="1"/>
      <dgm:spPr/>
      <dgm:t>
        <a:bodyPr/>
        <a:lstStyle/>
        <a:p>
          <a:r>
            <a:rPr lang="en-US" sz="2000" b="1" u="sng" dirty="0">
              <a:latin typeface="+mn-lt"/>
            </a:rPr>
            <a:t>Transverse vaginal septum</a:t>
          </a:r>
          <a:endParaRPr lang="en-US" sz="2000" b="1" dirty="0">
            <a:latin typeface="+mn-lt"/>
          </a:endParaRPr>
        </a:p>
      </dgm:t>
    </dgm:pt>
    <dgm:pt modelId="{12DF2973-9250-B54F-A9C8-2420091FC042}" type="parTrans" cxnId="{A286E1E3-EF85-C64F-A261-809668E2B46D}">
      <dgm:prSet/>
      <dgm:spPr/>
      <dgm:t>
        <a:bodyPr/>
        <a:lstStyle/>
        <a:p>
          <a:endParaRPr lang="en-US"/>
        </a:p>
      </dgm:t>
    </dgm:pt>
    <dgm:pt modelId="{11032965-D739-164D-8D1A-ECB5B33A7D04}" type="sibTrans" cxnId="{A286E1E3-EF85-C64F-A261-809668E2B46D}">
      <dgm:prSet/>
      <dgm:spPr/>
      <dgm:t>
        <a:bodyPr/>
        <a:lstStyle/>
        <a:p>
          <a:endParaRPr lang="en-US"/>
        </a:p>
      </dgm:t>
    </dgm:pt>
    <dgm:pt modelId="{D1CA57D1-BBE4-044A-839D-A0D0540F87C2}" type="pres">
      <dgm:prSet presAssocID="{D25D27E8-0D6A-144A-9259-3E90BEB349D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A48C04C-1F01-7844-B26A-BB339501C0A2}" type="pres">
      <dgm:prSet presAssocID="{A449403F-88E4-8C4D-BF3F-2B7A301E1AAE}" presName="root" presStyleCnt="0"/>
      <dgm:spPr/>
    </dgm:pt>
    <dgm:pt modelId="{A3494883-CB9D-7945-8D38-BA7369BA5468}" type="pres">
      <dgm:prSet presAssocID="{A449403F-88E4-8C4D-BF3F-2B7A301E1AAE}" presName="rootComposite" presStyleCnt="0"/>
      <dgm:spPr/>
    </dgm:pt>
    <dgm:pt modelId="{093FEF18-C12B-7540-B196-85E9D97937C6}" type="pres">
      <dgm:prSet presAssocID="{A449403F-88E4-8C4D-BF3F-2B7A301E1AAE}" presName="rootText" presStyleLbl="node1" presStyleIdx="0" presStyleCnt="2" custFlipHor="1" custScaleX="204843" custScaleY="111845" custLinFactX="-84597" custLinFactNeighborX="-100000" custLinFactNeighborY="-577"/>
      <dgm:spPr/>
    </dgm:pt>
    <dgm:pt modelId="{9427C9A3-714C-E543-AF79-769AF6CD5CB1}" type="pres">
      <dgm:prSet presAssocID="{A449403F-88E4-8C4D-BF3F-2B7A301E1AAE}" presName="rootConnector" presStyleLbl="node1" presStyleIdx="0" presStyleCnt="2"/>
      <dgm:spPr/>
    </dgm:pt>
    <dgm:pt modelId="{57FA07CC-A89C-3947-B96C-675130B33C1A}" type="pres">
      <dgm:prSet presAssocID="{A449403F-88E4-8C4D-BF3F-2B7A301E1AAE}" presName="childShape" presStyleCnt="0"/>
      <dgm:spPr/>
    </dgm:pt>
    <dgm:pt modelId="{9366D3CA-263E-DD48-8216-7BB9B97420B5}" type="pres">
      <dgm:prSet presAssocID="{CC02A2EA-67BD-2547-8071-36361B852816}" presName="Name13" presStyleLbl="parChTrans1D2" presStyleIdx="0" presStyleCnt="8"/>
      <dgm:spPr/>
    </dgm:pt>
    <dgm:pt modelId="{2A603ECF-E7A6-A04C-AD1D-D4307B6132AE}" type="pres">
      <dgm:prSet presAssocID="{5569ACCB-5277-6042-A5A9-277BA9571BD5}" presName="childText" presStyleLbl="bgAcc1" presStyleIdx="0" presStyleCnt="8" custScaleX="301655" custLinFactNeighborX="-38979" custLinFactNeighborY="577">
        <dgm:presLayoutVars>
          <dgm:bulletEnabled val="1"/>
        </dgm:presLayoutVars>
      </dgm:prSet>
      <dgm:spPr/>
    </dgm:pt>
    <dgm:pt modelId="{33807006-159C-484B-8BB8-F94D2FE37F39}" type="pres">
      <dgm:prSet presAssocID="{E4E2F50B-F6C2-1B46-9497-58B652FC48A3}" presName="Name13" presStyleLbl="parChTrans1D2" presStyleIdx="1" presStyleCnt="8"/>
      <dgm:spPr/>
    </dgm:pt>
    <dgm:pt modelId="{C4541A89-BAB6-9644-AFEE-1B43CCCC1B71}" type="pres">
      <dgm:prSet presAssocID="{12FEBDE5-3759-9B42-BC6D-EDC0784B1C72}" presName="childText" presStyleLbl="bgAcc1" presStyleIdx="1" presStyleCnt="8" custScaleX="301655" custLinFactNeighborX="-38979" custLinFactNeighborY="577">
        <dgm:presLayoutVars>
          <dgm:bulletEnabled val="1"/>
        </dgm:presLayoutVars>
      </dgm:prSet>
      <dgm:spPr/>
    </dgm:pt>
    <dgm:pt modelId="{749967B0-15D1-BD43-B153-F8D55E39A786}" type="pres">
      <dgm:prSet presAssocID="{21F2441F-F64E-5347-A4EB-6B63604EA1AA}" presName="Name13" presStyleLbl="parChTrans1D2" presStyleIdx="2" presStyleCnt="8"/>
      <dgm:spPr/>
    </dgm:pt>
    <dgm:pt modelId="{F3674ECE-DD87-EA40-878B-22F0F050D4B2}" type="pres">
      <dgm:prSet presAssocID="{705E22E4-CF4E-D04B-B58E-4980B676E15F}" presName="childText" presStyleLbl="bgAcc1" presStyleIdx="2" presStyleCnt="8" custScaleX="301655" custLinFactNeighborX="-38979" custLinFactNeighborY="577">
        <dgm:presLayoutVars>
          <dgm:bulletEnabled val="1"/>
        </dgm:presLayoutVars>
      </dgm:prSet>
      <dgm:spPr/>
    </dgm:pt>
    <dgm:pt modelId="{6E2BAFAD-534D-CF49-89B7-A799A26971AE}" type="pres">
      <dgm:prSet presAssocID="{12DF2973-9250-B54F-A9C8-2420091FC042}" presName="Name13" presStyleLbl="parChTrans1D2" presStyleIdx="3" presStyleCnt="8"/>
      <dgm:spPr/>
    </dgm:pt>
    <dgm:pt modelId="{91A8010C-C993-E740-AC27-390EFA5DB0CA}" type="pres">
      <dgm:prSet presAssocID="{15C692EB-AD8B-8A43-9D01-92253EA34673}" presName="childText" presStyleLbl="bgAcc1" presStyleIdx="3" presStyleCnt="8" custScaleX="301655" custLinFactNeighborX="-38979" custLinFactNeighborY="577">
        <dgm:presLayoutVars>
          <dgm:bulletEnabled val="1"/>
        </dgm:presLayoutVars>
      </dgm:prSet>
      <dgm:spPr/>
    </dgm:pt>
    <dgm:pt modelId="{A354C7AC-F2F1-E34A-A52B-421B5B7A4C0A}" type="pres">
      <dgm:prSet presAssocID="{D84EA99D-32C5-EF43-AEF9-EEEF75901A3F}" presName="Name13" presStyleLbl="parChTrans1D2" presStyleIdx="4" presStyleCnt="8"/>
      <dgm:spPr/>
    </dgm:pt>
    <dgm:pt modelId="{DC1FC343-FA4C-C142-A6EB-47B5FDB4F051}" type="pres">
      <dgm:prSet presAssocID="{D585E3D7-1C56-2649-9082-5C19C6321CDE}" presName="childText" presStyleLbl="bgAcc1" presStyleIdx="4" presStyleCnt="8" custScaleX="301655" custLinFactNeighborX="-38979" custLinFactNeighborY="577">
        <dgm:presLayoutVars>
          <dgm:bulletEnabled val="1"/>
        </dgm:presLayoutVars>
      </dgm:prSet>
      <dgm:spPr/>
    </dgm:pt>
    <dgm:pt modelId="{F762C68E-5609-5146-A0E7-4C8A255EB816}" type="pres">
      <dgm:prSet presAssocID="{2705AB5E-806D-3B40-9264-148E5B8849AA}" presName="root" presStyleCnt="0"/>
      <dgm:spPr/>
    </dgm:pt>
    <dgm:pt modelId="{99096ABB-29D1-A544-B16D-1633C8641E89}" type="pres">
      <dgm:prSet presAssocID="{2705AB5E-806D-3B40-9264-148E5B8849AA}" presName="rootComposite" presStyleCnt="0"/>
      <dgm:spPr/>
    </dgm:pt>
    <dgm:pt modelId="{26039FEB-4350-734D-A55B-CE7B7B69B522}" type="pres">
      <dgm:prSet presAssocID="{2705AB5E-806D-3B40-9264-148E5B8849AA}" presName="rootText" presStyleLbl="node1" presStyleIdx="1" presStyleCnt="2" custScaleX="245776" custLinFactNeighborX="16728" custLinFactNeighborY="-577"/>
      <dgm:spPr/>
    </dgm:pt>
    <dgm:pt modelId="{26833474-4FF1-6149-B621-FD5D9F090075}" type="pres">
      <dgm:prSet presAssocID="{2705AB5E-806D-3B40-9264-148E5B8849AA}" presName="rootConnector" presStyleLbl="node1" presStyleIdx="1" presStyleCnt="2"/>
      <dgm:spPr/>
    </dgm:pt>
    <dgm:pt modelId="{793D097B-98A8-2C46-8512-8A9E5B12F1DD}" type="pres">
      <dgm:prSet presAssocID="{2705AB5E-806D-3B40-9264-148E5B8849AA}" presName="childShape" presStyleCnt="0"/>
      <dgm:spPr/>
    </dgm:pt>
    <dgm:pt modelId="{B92FFF45-2EC2-E94A-96A5-0C581C44742B}" type="pres">
      <dgm:prSet presAssocID="{83E09D07-735D-A543-B8A6-F436BF112707}" presName="Name13" presStyleLbl="parChTrans1D2" presStyleIdx="5" presStyleCnt="8"/>
      <dgm:spPr/>
    </dgm:pt>
    <dgm:pt modelId="{694F9D63-0FEC-504B-A231-A4CE2E0E4207}" type="pres">
      <dgm:prSet presAssocID="{5396022D-AC75-D04B-83E7-F4DA57D5BC7E}" presName="childText" presStyleLbl="bgAcc1" presStyleIdx="5" presStyleCnt="8" custScaleX="309512" custLinFactNeighborX="43560" custLinFactNeighborY="-3197">
        <dgm:presLayoutVars>
          <dgm:bulletEnabled val="1"/>
        </dgm:presLayoutVars>
      </dgm:prSet>
      <dgm:spPr/>
    </dgm:pt>
    <dgm:pt modelId="{1D296174-F277-8A43-9E2E-62AA6F9918AE}" type="pres">
      <dgm:prSet presAssocID="{B89F6EBC-92C0-1D41-9293-C890A067148A}" presName="Name13" presStyleLbl="parChTrans1D2" presStyleIdx="6" presStyleCnt="8"/>
      <dgm:spPr/>
    </dgm:pt>
    <dgm:pt modelId="{639FE240-155C-C349-9BC2-E3ACF13A69C6}" type="pres">
      <dgm:prSet presAssocID="{A587B113-179F-264A-945B-BC70EE33641C}" presName="childText" presStyleLbl="bgAcc1" presStyleIdx="6" presStyleCnt="8" custScaleX="309512" custLinFactNeighborX="43560" custLinFactNeighborY="-3197">
        <dgm:presLayoutVars>
          <dgm:bulletEnabled val="1"/>
        </dgm:presLayoutVars>
      </dgm:prSet>
      <dgm:spPr/>
    </dgm:pt>
    <dgm:pt modelId="{F79DA7D9-EB4B-0747-82CF-B8BCD2FDBAF6}" type="pres">
      <dgm:prSet presAssocID="{6F58E13B-6AFA-B345-A8CE-6869ABA1E15F}" presName="Name13" presStyleLbl="parChTrans1D2" presStyleIdx="7" presStyleCnt="8"/>
      <dgm:spPr/>
    </dgm:pt>
    <dgm:pt modelId="{CF561C16-78CF-8C4C-A38E-C0B2405CCD41}" type="pres">
      <dgm:prSet presAssocID="{B993381A-C870-004E-837E-4ED7D8474D65}" presName="childText" presStyleLbl="bgAcc1" presStyleIdx="7" presStyleCnt="8" custScaleX="309512" custLinFactNeighborX="43560" custLinFactNeighborY="-3197">
        <dgm:presLayoutVars>
          <dgm:bulletEnabled val="1"/>
        </dgm:presLayoutVars>
      </dgm:prSet>
      <dgm:spPr/>
    </dgm:pt>
  </dgm:ptLst>
  <dgm:cxnLst>
    <dgm:cxn modelId="{ECC93D0A-7FD6-1740-9214-8DABBA40D047}" type="presOf" srcId="{A449403F-88E4-8C4D-BF3F-2B7A301E1AAE}" destId="{093FEF18-C12B-7540-B196-85E9D97937C6}" srcOrd="0" destOrd="0" presId="urn:microsoft.com/office/officeart/2005/8/layout/hierarchy3"/>
    <dgm:cxn modelId="{8F623612-4755-5646-99A9-75C418EC91E7}" srcId="{A449403F-88E4-8C4D-BF3F-2B7A301E1AAE}" destId="{12FEBDE5-3759-9B42-BC6D-EDC0784B1C72}" srcOrd="1" destOrd="0" parTransId="{E4E2F50B-F6C2-1B46-9497-58B652FC48A3}" sibTransId="{E35B79B9-B896-DB4D-AEB4-0DBEC02E8A8D}"/>
    <dgm:cxn modelId="{5C0EC516-C963-1946-9061-4E45C5C01E1B}" type="presOf" srcId="{B993381A-C870-004E-837E-4ED7D8474D65}" destId="{CF561C16-78CF-8C4C-A38E-C0B2405CCD41}" srcOrd="0" destOrd="0" presId="urn:microsoft.com/office/officeart/2005/8/layout/hierarchy3"/>
    <dgm:cxn modelId="{3CEF9119-F2AB-3B46-81BD-36F1FB04A377}" srcId="{A449403F-88E4-8C4D-BF3F-2B7A301E1AAE}" destId="{D585E3D7-1C56-2649-9082-5C19C6321CDE}" srcOrd="4" destOrd="0" parTransId="{D84EA99D-32C5-EF43-AEF9-EEEF75901A3F}" sibTransId="{FFD763FB-7ADA-C04B-8C96-11C4FFABD074}"/>
    <dgm:cxn modelId="{662A831B-D64B-834B-A6A2-71D2533FD621}" type="presOf" srcId="{2705AB5E-806D-3B40-9264-148E5B8849AA}" destId="{26833474-4FF1-6149-B621-FD5D9F090075}" srcOrd="1" destOrd="0" presId="urn:microsoft.com/office/officeart/2005/8/layout/hierarchy3"/>
    <dgm:cxn modelId="{6E80FF25-4EC4-524C-A117-5982139EB3F6}" srcId="{A449403F-88E4-8C4D-BF3F-2B7A301E1AAE}" destId="{5569ACCB-5277-6042-A5A9-277BA9571BD5}" srcOrd="0" destOrd="0" parTransId="{CC02A2EA-67BD-2547-8071-36361B852816}" sibTransId="{68B260B3-D49D-5640-9350-20E1F6C031A9}"/>
    <dgm:cxn modelId="{6532A629-7D28-E943-B27E-6E19F2D0FC8D}" srcId="{D25D27E8-0D6A-144A-9259-3E90BEB349D4}" destId="{A449403F-88E4-8C4D-BF3F-2B7A301E1AAE}" srcOrd="0" destOrd="0" parTransId="{D31AB24C-793E-E043-999A-638721A7139C}" sibTransId="{3904CF8B-0C27-DA4A-AF0E-80A8C3FD94F3}"/>
    <dgm:cxn modelId="{A25B732A-56A0-9648-B058-9ECEACD3CDCF}" type="presOf" srcId="{CC02A2EA-67BD-2547-8071-36361B852816}" destId="{9366D3CA-263E-DD48-8216-7BB9B97420B5}" srcOrd="0" destOrd="0" presId="urn:microsoft.com/office/officeart/2005/8/layout/hierarchy3"/>
    <dgm:cxn modelId="{806CAA32-53D0-F646-B052-653D6DD30025}" srcId="{A449403F-88E4-8C4D-BF3F-2B7A301E1AAE}" destId="{705E22E4-CF4E-D04B-B58E-4980B676E15F}" srcOrd="2" destOrd="0" parTransId="{21F2441F-F64E-5347-A4EB-6B63604EA1AA}" sibTransId="{B4D9B455-69AB-6D40-BF9A-E1A46E2DCDA8}"/>
    <dgm:cxn modelId="{E394D238-ED88-D34C-BF33-3B17F62A48E7}" type="presOf" srcId="{5569ACCB-5277-6042-A5A9-277BA9571BD5}" destId="{2A603ECF-E7A6-A04C-AD1D-D4307B6132AE}" srcOrd="0" destOrd="0" presId="urn:microsoft.com/office/officeart/2005/8/layout/hierarchy3"/>
    <dgm:cxn modelId="{DAF85E41-EEDF-B346-9000-43BC58E2742A}" type="presOf" srcId="{12FEBDE5-3759-9B42-BC6D-EDC0784B1C72}" destId="{C4541A89-BAB6-9644-AFEE-1B43CCCC1B71}" srcOrd="0" destOrd="0" presId="urn:microsoft.com/office/officeart/2005/8/layout/hierarchy3"/>
    <dgm:cxn modelId="{8EAB0E42-0E5D-7242-90B2-3E6FB88A5B4B}" type="presOf" srcId="{A587B113-179F-264A-945B-BC70EE33641C}" destId="{639FE240-155C-C349-9BC2-E3ACF13A69C6}" srcOrd="0" destOrd="0" presId="urn:microsoft.com/office/officeart/2005/8/layout/hierarchy3"/>
    <dgm:cxn modelId="{36946753-3C52-C841-B2AC-F35BCA8431BD}" type="presOf" srcId="{705E22E4-CF4E-D04B-B58E-4980B676E15F}" destId="{F3674ECE-DD87-EA40-878B-22F0F050D4B2}" srcOrd="0" destOrd="0" presId="urn:microsoft.com/office/officeart/2005/8/layout/hierarchy3"/>
    <dgm:cxn modelId="{0614B75E-D96D-694D-878D-77C491368321}" srcId="{2705AB5E-806D-3B40-9264-148E5B8849AA}" destId="{B993381A-C870-004E-837E-4ED7D8474D65}" srcOrd="2" destOrd="0" parTransId="{6F58E13B-6AFA-B345-A8CE-6869ABA1E15F}" sibTransId="{E5211FA2-B31B-424A-864B-30AF01EF6244}"/>
    <dgm:cxn modelId="{BCA26A61-2093-444C-B06A-45D44B250264}" type="presOf" srcId="{D585E3D7-1C56-2649-9082-5C19C6321CDE}" destId="{DC1FC343-FA4C-C142-A6EB-47B5FDB4F051}" srcOrd="0" destOrd="0" presId="urn:microsoft.com/office/officeart/2005/8/layout/hierarchy3"/>
    <dgm:cxn modelId="{0807C464-36CE-3140-83DA-BB49CB262F1E}" srcId="{D25D27E8-0D6A-144A-9259-3E90BEB349D4}" destId="{2705AB5E-806D-3B40-9264-148E5B8849AA}" srcOrd="1" destOrd="0" parTransId="{07390689-07C5-F54E-98BB-385CA739153F}" sibTransId="{F4A2279E-8D1E-8640-9BB4-EEC746EBB985}"/>
    <dgm:cxn modelId="{4C633D65-D0F6-3742-B2FF-CD06905AF460}" type="presOf" srcId="{E4E2F50B-F6C2-1B46-9497-58B652FC48A3}" destId="{33807006-159C-484B-8BB8-F94D2FE37F39}" srcOrd="0" destOrd="0" presId="urn:microsoft.com/office/officeart/2005/8/layout/hierarchy3"/>
    <dgm:cxn modelId="{0A187066-3027-A64B-8C6E-9379E18F66B4}" type="presOf" srcId="{D25D27E8-0D6A-144A-9259-3E90BEB349D4}" destId="{D1CA57D1-BBE4-044A-839D-A0D0540F87C2}" srcOrd="0" destOrd="0" presId="urn:microsoft.com/office/officeart/2005/8/layout/hierarchy3"/>
    <dgm:cxn modelId="{14B7F26F-52BB-AD42-B608-B8794D479517}" srcId="{2705AB5E-806D-3B40-9264-148E5B8849AA}" destId="{A587B113-179F-264A-945B-BC70EE33641C}" srcOrd="1" destOrd="0" parTransId="{B89F6EBC-92C0-1D41-9293-C890A067148A}" sibTransId="{916486D2-0FF7-8F48-B1D1-042D370E0554}"/>
    <dgm:cxn modelId="{58C28188-C173-4A46-8F8D-075927DEC801}" srcId="{2705AB5E-806D-3B40-9264-148E5B8849AA}" destId="{5396022D-AC75-D04B-83E7-F4DA57D5BC7E}" srcOrd="0" destOrd="0" parTransId="{83E09D07-735D-A543-B8A6-F436BF112707}" sibTransId="{214F78AD-DFDA-9E40-9AF6-4B3FEAB0BAF1}"/>
    <dgm:cxn modelId="{1C0C748E-3D75-3445-A3A6-A00607D34A14}" type="presOf" srcId="{D84EA99D-32C5-EF43-AEF9-EEEF75901A3F}" destId="{A354C7AC-F2F1-E34A-A52B-421B5B7A4C0A}" srcOrd="0" destOrd="0" presId="urn:microsoft.com/office/officeart/2005/8/layout/hierarchy3"/>
    <dgm:cxn modelId="{C7BAD998-349F-6F43-992A-CB7C5B698E6B}" type="presOf" srcId="{B89F6EBC-92C0-1D41-9293-C890A067148A}" destId="{1D296174-F277-8A43-9E2E-62AA6F9918AE}" srcOrd="0" destOrd="0" presId="urn:microsoft.com/office/officeart/2005/8/layout/hierarchy3"/>
    <dgm:cxn modelId="{EC98FEB7-D2FF-1948-AAFC-3EA5E0D5C598}" type="presOf" srcId="{15C692EB-AD8B-8A43-9D01-92253EA34673}" destId="{91A8010C-C993-E740-AC27-390EFA5DB0CA}" srcOrd="0" destOrd="0" presId="urn:microsoft.com/office/officeart/2005/8/layout/hierarchy3"/>
    <dgm:cxn modelId="{B42884C1-B0C9-844A-AE32-9E12422C7B90}" type="presOf" srcId="{5396022D-AC75-D04B-83E7-F4DA57D5BC7E}" destId="{694F9D63-0FEC-504B-A231-A4CE2E0E4207}" srcOrd="0" destOrd="0" presId="urn:microsoft.com/office/officeart/2005/8/layout/hierarchy3"/>
    <dgm:cxn modelId="{F5D4F9D7-465D-7744-B446-5C12B81AD0CC}" type="presOf" srcId="{A449403F-88E4-8C4D-BF3F-2B7A301E1AAE}" destId="{9427C9A3-714C-E543-AF79-769AF6CD5CB1}" srcOrd="1" destOrd="0" presId="urn:microsoft.com/office/officeart/2005/8/layout/hierarchy3"/>
    <dgm:cxn modelId="{A286E1E3-EF85-C64F-A261-809668E2B46D}" srcId="{A449403F-88E4-8C4D-BF3F-2B7A301E1AAE}" destId="{15C692EB-AD8B-8A43-9D01-92253EA34673}" srcOrd="3" destOrd="0" parTransId="{12DF2973-9250-B54F-A9C8-2420091FC042}" sibTransId="{11032965-D739-164D-8D1A-ECB5B33A7D04}"/>
    <dgm:cxn modelId="{BF7828EC-0D05-2444-A428-EF2E87591C57}" type="presOf" srcId="{6F58E13B-6AFA-B345-A8CE-6869ABA1E15F}" destId="{F79DA7D9-EB4B-0747-82CF-B8BCD2FDBAF6}" srcOrd="0" destOrd="0" presId="urn:microsoft.com/office/officeart/2005/8/layout/hierarchy3"/>
    <dgm:cxn modelId="{A33184F3-A373-8343-80B1-A8FECD37D014}" type="presOf" srcId="{83E09D07-735D-A543-B8A6-F436BF112707}" destId="{B92FFF45-2EC2-E94A-96A5-0C581C44742B}" srcOrd="0" destOrd="0" presId="urn:microsoft.com/office/officeart/2005/8/layout/hierarchy3"/>
    <dgm:cxn modelId="{308CA1F3-D2F0-724F-A7D8-6B49D555B2A2}" type="presOf" srcId="{12DF2973-9250-B54F-A9C8-2420091FC042}" destId="{6E2BAFAD-534D-CF49-89B7-A799A26971AE}" srcOrd="0" destOrd="0" presId="urn:microsoft.com/office/officeart/2005/8/layout/hierarchy3"/>
    <dgm:cxn modelId="{9995A4F7-86C9-AC48-BCCF-707011BA2759}" type="presOf" srcId="{21F2441F-F64E-5347-A4EB-6B63604EA1AA}" destId="{749967B0-15D1-BD43-B153-F8D55E39A786}" srcOrd="0" destOrd="0" presId="urn:microsoft.com/office/officeart/2005/8/layout/hierarchy3"/>
    <dgm:cxn modelId="{31EE6AF9-3478-D54F-893F-43491CCD2D5E}" type="presOf" srcId="{2705AB5E-806D-3B40-9264-148E5B8849AA}" destId="{26039FEB-4350-734D-A55B-CE7B7B69B522}" srcOrd="0" destOrd="0" presId="urn:microsoft.com/office/officeart/2005/8/layout/hierarchy3"/>
    <dgm:cxn modelId="{994D2043-366F-5641-A6D5-8C71FC4BB9D3}" type="presParOf" srcId="{D1CA57D1-BBE4-044A-839D-A0D0540F87C2}" destId="{DA48C04C-1F01-7844-B26A-BB339501C0A2}" srcOrd="0" destOrd="0" presId="urn:microsoft.com/office/officeart/2005/8/layout/hierarchy3"/>
    <dgm:cxn modelId="{129BAF7A-13D1-7244-B656-426A1066CE3F}" type="presParOf" srcId="{DA48C04C-1F01-7844-B26A-BB339501C0A2}" destId="{A3494883-CB9D-7945-8D38-BA7369BA5468}" srcOrd="0" destOrd="0" presId="urn:microsoft.com/office/officeart/2005/8/layout/hierarchy3"/>
    <dgm:cxn modelId="{3E88CFBF-06BA-C84D-87D3-343A0787AE06}" type="presParOf" srcId="{A3494883-CB9D-7945-8D38-BA7369BA5468}" destId="{093FEF18-C12B-7540-B196-85E9D97937C6}" srcOrd="0" destOrd="0" presId="urn:microsoft.com/office/officeart/2005/8/layout/hierarchy3"/>
    <dgm:cxn modelId="{41AB7B29-D88F-7143-BCE2-6DAC8A35BCFC}" type="presParOf" srcId="{A3494883-CB9D-7945-8D38-BA7369BA5468}" destId="{9427C9A3-714C-E543-AF79-769AF6CD5CB1}" srcOrd="1" destOrd="0" presId="urn:microsoft.com/office/officeart/2005/8/layout/hierarchy3"/>
    <dgm:cxn modelId="{13D6E159-86CC-D04A-9DC3-B79673E6AD4C}" type="presParOf" srcId="{DA48C04C-1F01-7844-B26A-BB339501C0A2}" destId="{57FA07CC-A89C-3947-B96C-675130B33C1A}" srcOrd="1" destOrd="0" presId="urn:microsoft.com/office/officeart/2005/8/layout/hierarchy3"/>
    <dgm:cxn modelId="{0481949A-60B6-974C-B9D7-6A9E2BBD2C2A}" type="presParOf" srcId="{57FA07CC-A89C-3947-B96C-675130B33C1A}" destId="{9366D3CA-263E-DD48-8216-7BB9B97420B5}" srcOrd="0" destOrd="0" presId="urn:microsoft.com/office/officeart/2005/8/layout/hierarchy3"/>
    <dgm:cxn modelId="{F5D6E379-9977-9C45-B5A7-3B4CD1A1316F}" type="presParOf" srcId="{57FA07CC-A89C-3947-B96C-675130B33C1A}" destId="{2A603ECF-E7A6-A04C-AD1D-D4307B6132AE}" srcOrd="1" destOrd="0" presId="urn:microsoft.com/office/officeart/2005/8/layout/hierarchy3"/>
    <dgm:cxn modelId="{0F3AB541-C37C-8746-A918-D1526C694955}" type="presParOf" srcId="{57FA07CC-A89C-3947-B96C-675130B33C1A}" destId="{33807006-159C-484B-8BB8-F94D2FE37F39}" srcOrd="2" destOrd="0" presId="urn:microsoft.com/office/officeart/2005/8/layout/hierarchy3"/>
    <dgm:cxn modelId="{4B86FA00-4CA4-8B43-A980-9BF6AABD18DD}" type="presParOf" srcId="{57FA07CC-A89C-3947-B96C-675130B33C1A}" destId="{C4541A89-BAB6-9644-AFEE-1B43CCCC1B71}" srcOrd="3" destOrd="0" presId="urn:microsoft.com/office/officeart/2005/8/layout/hierarchy3"/>
    <dgm:cxn modelId="{311930E1-D067-314F-8B01-3BBDA02240BA}" type="presParOf" srcId="{57FA07CC-A89C-3947-B96C-675130B33C1A}" destId="{749967B0-15D1-BD43-B153-F8D55E39A786}" srcOrd="4" destOrd="0" presId="urn:microsoft.com/office/officeart/2005/8/layout/hierarchy3"/>
    <dgm:cxn modelId="{931FE5CE-47F3-374F-A43D-9C081012EDC7}" type="presParOf" srcId="{57FA07CC-A89C-3947-B96C-675130B33C1A}" destId="{F3674ECE-DD87-EA40-878B-22F0F050D4B2}" srcOrd="5" destOrd="0" presId="urn:microsoft.com/office/officeart/2005/8/layout/hierarchy3"/>
    <dgm:cxn modelId="{56275498-2AC6-A043-9EE7-AFDA561557C8}" type="presParOf" srcId="{57FA07CC-A89C-3947-B96C-675130B33C1A}" destId="{6E2BAFAD-534D-CF49-89B7-A799A26971AE}" srcOrd="6" destOrd="0" presId="urn:microsoft.com/office/officeart/2005/8/layout/hierarchy3"/>
    <dgm:cxn modelId="{1D4B1DA2-298E-2943-9F7D-0EA964346617}" type="presParOf" srcId="{57FA07CC-A89C-3947-B96C-675130B33C1A}" destId="{91A8010C-C993-E740-AC27-390EFA5DB0CA}" srcOrd="7" destOrd="0" presId="urn:microsoft.com/office/officeart/2005/8/layout/hierarchy3"/>
    <dgm:cxn modelId="{C6C4C238-26AB-3948-8D35-AAE24DA1FE82}" type="presParOf" srcId="{57FA07CC-A89C-3947-B96C-675130B33C1A}" destId="{A354C7AC-F2F1-E34A-A52B-421B5B7A4C0A}" srcOrd="8" destOrd="0" presId="urn:microsoft.com/office/officeart/2005/8/layout/hierarchy3"/>
    <dgm:cxn modelId="{21FAB1F6-3775-2042-8AB4-BB0B2C681FE7}" type="presParOf" srcId="{57FA07CC-A89C-3947-B96C-675130B33C1A}" destId="{DC1FC343-FA4C-C142-A6EB-47B5FDB4F051}" srcOrd="9" destOrd="0" presId="urn:microsoft.com/office/officeart/2005/8/layout/hierarchy3"/>
    <dgm:cxn modelId="{1D1016C4-50A8-F146-96B3-8E67E2B5B55D}" type="presParOf" srcId="{D1CA57D1-BBE4-044A-839D-A0D0540F87C2}" destId="{F762C68E-5609-5146-A0E7-4C8A255EB816}" srcOrd="1" destOrd="0" presId="urn:microsoft.com/office/officeart/2005/8/layout/hierarchy3"/>
    <dgm:cxn modelId="{7752E910-AA61-0548-AE15-B1DF686F0509}" type="presParOf" srcId="{F762C68E-5609-5146-A0E7-4C8A255EB816}" destId="{99096ABB-29D1-A544-B16D-1633C8641E89}" srcOrd="0" destOrd="0" presId="urn:microsoft.com/office/officeart/2005/8/layout/hierarchy3"/>
    <dgm:cxn modelId="{3DF9D49D-E86E-5041-BB4E-6116FD20CC33}" type="presParOf" srcId="{99096ABB-29D1-A544-B16D-1633C8641E89}" destId="{26039FEB-4350-734D-A55B-CE7B7B69B522}" srcOrd="0" destOrd="0" presId="urn:microsoft.com/office/officeart/2005/8/layout/hierarchy3"/>
    <dgm:cxn modelId="{9B8A1624-D113-1C44-8AA7-CE94F98AB6D1}" type="presParOf" srcId="{99096ABB-29D1-A544-B16D-1633C8641E89}" destId="{26833474-4FF1-6149-B621-FD5D9F090075}" srcOrd="1" destOrd="0" presId="urn:microsoft.com/office/officeart/2005/8/layout/hierarchy3"/>
    <dgm:cxn modelId="{98D8EA74-8FEA-174A-8227-90DD11E3193A}" type="presParOf" srcId="{F762C68E-5609-5146-A0E7-4C8A255EB816}" destId="{793D097B-98A8-2C46-8512-8A9E5B12F1DD}" srcOrd="1" destOrd="0" presId="urn:microsoft.com/office/officeart/2005/8/layout/hierarchy3"/>
    <dgm:cxn modelId="{ECF84A81-B88B-8F4E-8180-B03DEA4E186E}" type="presParOf" srcId="{793D097B-98A8-2C46-8512-8A9E5B12F1DD}" destId="{B92FFF45-2EC2-E94A-96A5-0C581C44742B}" srcOrd="0" destOrd="0" presId="urn:microsoft.com/office/officeart/2005/8/layout/hierarchy3"/>
    <dgm:cxn modelId="{EAE429A2-6066-4F44-990C-0D578813E3E2}" type="presParOf" srcId="{793D097B-98A8-2C46-8512-8A9E5B12F1DD}" destId="{694F9D63-0FEC-504B-A231-A4CE2E0E4207}" srcOrd="1" destOrd="0" presId="urn:microsoft.com/office/officeart/2005/8/layout/hierarchy3"/>
    <dgm:cxn modelId="{C9EE902C-1E45-8241-B4F0-E2D72F916A8C}" type="presParOf" srcId="{793D097B-98A8-2C46-8512-8A9E5B12F1DD}" destId="{1D296174-F277-8A43-9E2E-62AA6F9918AE}" srcOrd="2" destOrd="0" presId="urn:microsoft.com/office/officeart/2005/8/layout/hierarchy3"/>
    <dgm:cxn modelId="{1D86B921-32B7-7649-A713-B317DBD2B28B}" type="presParOf" srcId="{793D097B-98A8-2C46-8512-8A9E5B12F1DD}" destId="{639FE240-155C-C349-9BC2-E3ACF13A69C6}" srcOrd="3" destOrd="0" presId="urn:microsoft.com/office/officeart/2005/8/layout/hierarchy3"/>
    <dgm:cxn modelId="{D439E9B3-7988-6C49-8109-943651BB9E5A}" type="presParOf" srcId="{793D097B-98A8-2C46-8512-8A9E5B12F1DD}" destId="{F79DA7D9-EB4B-0747-82CF-B8BCD2FDBAF6}" srcOrd="4" destOrd="0" presId="urn:microsoft.com/office/officeart/2005/8/layout/hierarchy3"/>
    <dgm:cxn modelId="{18300767-D7AD-C54C-A584-950F6BB80D9E}" type="presParOf" srcId="{793D097B-98A8-2C46-8512-8A9E5B12F1DD}" destId="{CF561C16-78CF-8C4C-A38E-C0B2405CCD4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03AF17-10A0-3B42-B16D-FFDCC393D084}" type="doc">
      <dgm:prSet loTypeId="urn:microsoft.com/office/officeart/2005/8/layout/default#1" loCatId="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74E5132-87D8-F348-B934-C90C3C5784F8}">
      <dgm:prSet phldrT="[Text]" custT="1"/>
      <dgm:spPr/>
      <dgm:t>
        <a:bodyPr/>
        <a:lstStyle/>
        <a:p>
          <a:r>
            <a:rPr lang="en-US" sz="2000" b="1" dirty="0">
              <a:solidFill>
                <a:srgbClr val="660066"/>
              </a:solidFill>
            </a:rPr>
            <a:t>Hypothalamic dysfunction, structural</a:t>
          </a:r>
        </a:p>
        <a:p>
          <a:r>
            <a:rPr lang="en-US" sz="1800" b="1" dirty="0">
              <a:solidFill>
                <a:schemeClr val="tx1"/>
              </a:solidFill>
            </a:rPr>
            <a:t>Genetic disorders (</a:t>
          </a:r>
          <a:r>
            <a:rPr lang="en-US" sz="1800" b="1" dirty="0" err="1">
              <a:solidFill>
                <a:schemeClr val="tx1"/>
              </a:solidFill>
            </a:rPr>
            <a:t>eg</a:t>
          </a:r>
          <a:r>
            <a:rPr lang="en-US" sz="1800" b="1" dirty="0">
              <a:solidFill>
                <a:schemeClr val="tx1"/>
              </a:solidFill>
            </a:rPr>
            <a:t>, congenital gonadotropin-releasing hormone deficiency, </a:t>
          </a:r>
          <a:r>
            <a:rPr lang="en-US" sz="1800" b="1" dirty="0" err="1">
              <a:solidFill>
                <a:schemeClr val="tx1"/>
              </a:solidFill>
            </a:rPr>
            <a:t>GnRH</a:t>
          </a:r>
          <a:r>
            <a:rPr lang="en-US" sz="1800" b="1" dirty="0">
              <a:solidFill>
                <a:schemeClr val="tx1"/>
              </a:solidFill>
            </a:rPr>
            <a:t> receptor gene mutations that result in low FSH and </a:t>
          </a:r>
          <a:r>
            <a:rPr lang="en-US" sz="1800" b="1" u="sng" dirty="0">
              <a:solidFill>
                <a:schemeClr val="tx1"/>
              </a:solidFill>
            </a:rPr>
            <a:t>estradiol levels and a high LH level, </a:t>
          </a:r>
          <a:r>
            <a:rPr lang="en-US" sz="1800" b="1" u="sng" dirty="0" err="1">
              <a:solidFill>
                <a:schemeClr val="tx1"/>
              </a:solidFill>
            </a:rPr>
            <a:t>Prader-Willi</a:t>
          </a:r>
          <a:r>
            <a:rPr lang="en-US" sz="1800" b="1" u="sng" dirty="0">
              <a:solidFill>
                <a:schemeClr val="tx1"/>
              </a:solidFill>
            </a:rPr>
            <a:t> syndrome)</a:t>
          </a:r>
        </a:p>
        <a:p>
          <a:endParaRPr lang="en-US" sz="1800" b="1" u="sng" dirty="0">
            <a:solidFill>
              <a:schemeClr val="tx1"/>
            </a:solidFill>
          </a:endParaRPr>
        </a:p>
        <a:p>
          <a:r>
            <a:rPr lang="en-US" sz="1800" b="1" u="none" dirty="0">
              <a:solidFill>
                <a:srgbClr val="000090"/>
              </a:solidFill>
            </a:rPr>
            <a:t>Infiltrative disorders of the hypothalamus (</a:t>
          </a:r>
          <a:r>
            <a:rPr lang="en-US" sz="1800" b="1" u="none" dirty="0" err="1">
              <a:solidFill>
                <a:srgbClr val="000090"/>
              </a:solidFill>
            </a:rPr>
            <a:t>eg</a:t>
          </a:r>
          <a:r>
            <a:rPr lang="en-US" sz="1800" b="1" u="none" dirty="0">
              <a:solidFill>
                <a:srgbClr val="000090"/>
              </a:solidFill>
            </a:rPr>
            <a:t>, Langerhans cell </a:t>
          </a:r>
          <a:r>
            <a:rPr lang="en-US" sz="1800" b="1" u="none" dirty="0" err="1">
              <a:solidFill>
                <a:srgbClr val="000090"/>
              </a:solidFill>
            </a:rPr>
            <a:t>histiocytosis</a:t>
          </a:r>
          <a:r>
            <a:rPr lang="en-US" sz="1800" b="1" u="none" dirty="0">
              <a:solidFill>
                <a:srgbClr val="000090"/>
              </a:solidFill>
            </a:rPr>
            <a:t>, lymphoma, </a:t>
          </a:r>
          <a:r>
            <a:rPr lang="en-US" sz="1800" b="1" u="none" dirty="0" err="1">
              <a:solidFill>
                <a:srgbClr val="000090"/>
              </a:solidFill>
            </a:rPr>
            <a:t>sarcoidosis</a:t>
          </a:r>
          <a:r>
            <a:rPr lang="en-US" sz="1800" b="1" u="none" dirty="0">
              <a:solidFill>
                <a:srgbClr val="000090"/>
              </a:solidFill>
            </a:rPr>
            <a:t>, TB</a:t>
          </a:r>
        </a:p>
        <a:p>
          <a:endParaRPr lang="en-US" sz="1800" b="1" u="none" dirty="0">
            <a:solidFill>
              <a:srgbClr val="000000"/>
            </a:solidFill>
          </a:endParaRPr>
        </a:p>
        <a:p>
          <a:r>
            <a:rPr lang="en-US" sz="1800" b="1" u="none" dirty="0">
              <a:solidFill>
                <a:srgbClr val="000000"/>
              </a:solidFill>
            </a:rPr>
            <a:t>Irradiation to the hypothalamus</a:t>
          </a:r>
        </a:p>
        <a:p>
          <a:endParaRPr lang="en-US" sz="1800" b="1" u="none" dirty="0">
            <a:solidFill>
              <a:srgbClr val="000000"/>
            </a:solidFill>
          </a:endParaRPr>
        </a:p>
        <a:p>
          <a:r>
            <a:rPr lang="en-US" sz="1800" b="1" u="none" dirty="0">
              <a:solidFill>
                <a:srgbClr val="000090"/>
              </a:solidFill>
            </a:rPr>
            <a:t>Traumatic brain Injury</a:t>
          </a:r>
        </a:p>
        <a:p>
          <a:endParaRPr lang="en-US" sz="1800" b="1" u="sng" dirty="0">
            <a:solidFill>
              <a:schemeClr val="tx1"/>
            </a:solidFill>
          </a:endParaRPr>
        </a:p>
        <a:p>
          <a:r>
            <a:rPr lang="en-US" sz="1800" b="1" u="none" dirty="0">
              <a:solidFill>
                <a:schemeClr val="tx1"/>
              </a:solidFill>
            </a:rPr>
            <a:t>Tumors of the hypothalamus	</a:t>
          </a:r>
        </a:p>
      </dgm:t>
    </dgm:pt>
    <dgm:pt modelId="{F4A72CB4-2BFA-E14A-AC2F-450873CAE575}" type="parTrans" cxnId="{70305E38-4535-344E-8ECC-979CED2CEAA9}">
      <dgm:prSet/>
      <dgm:spPr/>
      <dgm:t>
        <a:bodyPr/>
        <a:lstStyle/>
        <a:p>
          <a:endParaRPr lang="en-US"/>
        </a:p>
      </dgm:t>
    </dgm:pt>
    <dgm:pt modelId="{20643626-A358-0E4E-A676-10E75C6D761D}" type="sibTrans" cxnId="{70305E38-4535-344E-8ECC-979CED2CEAA9}">
      <dgm:prSet/>
      <dgm:spPr/>
      <dgm:t>
        <a:bodyPr/>
        <a:lstStyle/>
        <a:p>
          <a:endParaRPr lang="en-US"/>
        </a:p>
      </dgm:t>
    </dgm:pt>
    <dgm:pt modelId="{840E91E9-1DB4-6A47-B32A-6D9D59D95089}">
      <dgm:prSet phldrT="[Text]" custT="1"/>
      <dgm:spPr/>
      <dgm:t>
        <a:bodyPr/>
        <a:lstStyle/>
        <a:p>
          <a:pPr>
            <a:lnSpc>
              <a:spcPct val="90000"/>
            </a:lnSpc>
          </a:pPr>
          <a:r>
            <a:rPr lang="en-US" sz="2000" b="1" dirty="0">
              <a:solidFill>
                <a:srgbClr val="660066"/>
              </a:solidFill>
            </a:rPr>
            <a:t>Hypothalamic dysfunction, functional  </a:t>
          </a:r>
          <a:endParaRPr lang="en-US" sz="1600" b="1" dirty="0"/>
        </a:p>
        <a:p>
          <a:pPr>
            <a:lnSpc>
              <a:spcPct val="80000"/>
            </a:lnSpc>
          </a:pPr>
          <a:r>
            <a:rPr lang="en-US" sz="1800" b="1" dirty="0">
              <a:solidFill>
                <a:srgbClr val="000090"/>
              </a:solidFill>
            </a:rPr>
            <a:t>Cachexia</a:t>
          </a:r>
        </a:p>
        <a:p>
          <a:pPr>
            <a:lnSpc>
              <a:spcPct val="80000"/>
            </a:lnSpc>
          </a:pPr>
          <a:r>
            <a:rPr lang="en-US" sz="1800" b="1" dirty="0"/>
            <a:t>Chronic disorders, particularly respiratory, GI, hematologic, renal, or hepatic (</a:t>
          </a:r>
          <a:r>
            <a:rPr lang="en-US" sz="1800" b="1" dirty="0" err="1"/>
            <a:t>eg</a:t>
          </a:r>
          <a:r>
            <a:rPr lang="en-US" sz="1800" b="1" dirty="0"/>
            <a:t>, </a:t>
          </a:r>
          <a:r>
            <a:rPr lang="en-US" sz="1800" b="1" dirty="0" err="1"/>
            <a:t>chron</a:t>
          </a:r>
          <a:r>
            <a:rPr lang="en-US" sz="1800" b="1" dirty="0"/>
            <a:t> disease, cystic fibrosis, sickle cell disease, thalassemia major)</a:t>
          </a:r>
        </a:p>
        <a:p>
          <a:pPr>
            <a:lnSpc>
              <a:spcPct val="80000"/>
            </a:lnSpc>
          </a:pPr>
          <a:r>
            <a:rPr lang="en-US" sz="1800" b="1" dirty="0">
              <a:solidFill>
                <a:srgbClr val="000090"/>
              </a:solidFill>
            </a:rPr>
            <a:t>Dieting</a:t>
          </a:r>
        </a:p>
        <a:p>
          <a:pPr>
            <a:lnSpc>
              <a:spcPct val="80000"/>
            </a:lnSpc>
          </a:pPr>
          <a:r>
            <a:rPr lang="en-US" sz="1800" b="1" dirty="0"/>
            <a:t>Drug abuse (</a:t>
          </a:r>
          <a:r>
            <a:rPr lang="en-US" sz="1800" b="1" dirty="0" err="1"/>
            <a:t>eg</a:t>
          </a:r>
          <a:r>
            <a:rPr lang="en-US" sz="1800" b="1" dirty="0"/>
            <a:t>, of alcohol, cocaine, </a:t>
          </a:r>
          <a:r>
            <a:rPr lang="en-US" sz="1800" b="1" dirty="0" err="1"/>
            <a:t>marijana</a:t>
          </a:r>
          <a:r>
            <a:rPr lang="en-US" sz="1800" b="1" dirty="0"/>
            <a:t> or opioids</a:t>
          </a:r>
        </a:p>
        <a:p>
          <a:pPr>
            <a:lnSpc>
              <a:spcPct val="80000"/>
            </a:lnSpc>
          </a:pPr>
          <a:r>
            <a:rPr lang="en-US" sz="1800" b="1" dirty="0">
              <a:solidFill>
                <a:srgbClr val="000090"/>
              </a:solidFill>
            </a:rPr>
            <a:t>Eating disorders (</a:t>
          </a:r>
          <a:r>
            <a:rPr lang="en-US" sz="1800" b="1" dirty="0" err="1">
              <a:solidFill>
                <a:srgbClr val="000090"/>
              </a:solidFill>
            </a:rPr>
            <a:t>eg</a:t>
          </a:r>
          <a:r>
            <a:rPr lang="en-US" sz="1800" b="1" dirty="0">
              <a:solidFill>
                <a:srgbClr val="000090"/>
              </a:solidFill>
            </a:rPr>
            <a:t>, anorexia nervosa, bulimia)</a:t>
          </a:r>
        </a:p>
        <a:p>
          <a:pPr>
            <a:lnSpc>
              <a:spcPct val="80000"/>
            </a:lnSpc>
          </a:pPr>
          <a:r>
            <a:rPr lang="en-US" sz="1800" b="1" dirty="0"/>
            <a:t>Exercise, if excessive</a:t>
          </a:r>
        </a:p>
        <a:p>
          <a:pPr>
            <a:lnSpc>
              <a:spcPct val="80000"/>
            </a:lnSpc>
          </a:pPr>
          <a:r>
            <a:rPr lang="en-US" sz="1800" b="1" dirty="0">
              <a:solidFill>
                <a:srgbClr val="000090"/>
              </a:solidFill>
            </a:rPr>
            <a:t>HIV Infection</a:t>
          </a:r>
        </a:p>
        <a:p>
          <a:pPr>
            <a:lnSpc>
              <a:spcPct val="80000"/>
            </a:lnSpc>
          </a:pPr>
          <a:r>
            <a:rPr lang="en-US" sz="1800" b="1" dirty="0"/>
            <a:t>Immunodeficiency </a:t>
          </a:r>
        </a:p>
        <a:p>
          <a:pPr>
            <a:lnSpc>
              <a:spcPct val="80000"/>
            </a:lnSpc>
          </a:pPr>
          <a:r>
            <a:rPr lang="en-US" sz="1800" b="1" dirty="0">
              <a:solidFill>
                <a:srgbClr val="000090"/>
              </a:solidFill>
            </a:rPr>
            <a:t>Psychiatric disorders (</a:t>
          </a:r>
          <a:r>
            <a:rPr lang="en-US" sz="1800" b="1" dirty="0" err="1">
              <a:solidFill>
                <a:srgbClr val="000090"/>
              </a:solidFill>
            </a:rPr>
            <a:t>eg</a:t>
          </a:r>
          <a:r>
            <a:rPr lang="en-US" sz="1800" b="1" dirty="0">
              <a:solidFill>
                <a:srgbClr val="000090"/>
              </a:solidFill>
            </a:rPr>
            <a:t>, stress, depression, obsessive compulsive disorder, schizophrenia)</a:t>
          </a:r>
        </a:p>
        <a:p>
          <a:pPr>
            <a:lnSpc>
              <a:spcPct val="80000"/>
            </a:lnSpc>
          </a:pPr>
          <a:r>
            <a:rPr lang="en-US" sz="1800" b="1" dirty="0"/>
            <a:t>Psychoactive drugs</a:t>
          </a:r>
        </a:p>
        <a:p>
          <a:pPr>
            <a:lnSpc>
              <a:spcPct val="80000"/>
            </a:lnSpc>
          </a:pPr>
          <a:r>
            <a:rPr lang="en-US" sz="1800" b="1" dirty="0">
              <a:solidFill>
                <a:srgbClr val="000090"/>
              </a:solidFill>
            </a:rPr>
            <a:t>Under nutrition</a:t>
          </a:r>
        </a:p>
      </dgm:t>
    </dgm:pt>
    <dgm:pt modelId="{E6A4E3EE-1C34-8840-B60C-B953D3B9D9DD}" type="parTrans" cxnId="{617D693C-925E-3B41-99BD-5FDD3B46154C}">
      <dgm:prSet/>
      <dgm:spPr/>
      <dgm:t>
        <a:bodyPr/>
        <a:lstStyle/>
        <a:p>
          <a:endParaRPr lang="en-US"/>
        </a:p>
      </dgm:t>
    </dgm:pt>
    <dgm:pt modelId="{C8877B00-FAD6-7C48-BB13-D6F5FE601191}" type="sibTrans" cxnId="{617D693C-925E-3B41-99BD-5FDD3B46154C}">
      <dgm:prSet/>
      <dgm:spPr/>
      <dgm:t>
        <a:bodyPr/>
        <a:lstStyle/>
        <a:p>
          <a:endParaRPr lang="en-US"/>
        </a:p>
      </dgm:t>
    </dgm:pt>
    <dgm:pt modelId="{AC39558A-A3F6-854B-97D0-B5332A356129}" type="pres">
      <dgm:prSet presAssocID="{5E03AF17-10A0-3B42-B16D-FFDCC393D084}" presName="diagram" presStyleCnt="0">
        <dgm:presLayoutVars>
          <dgm:dir/>
          <dgm:resizeHandles val="exact"/>
        </dgm:presLayoutVars>
      </dgm:prSet>
      <dgm:spPr/>
    </dgm:pt>
    <dgm:pt modelId="{AC42906A-9B47-5749-80A0-63CBB9B62037}" type="pres">
      <dgm:prSet presAssocID="{474E5132-87D8-F348-B934-C90C3C5784F8}" presName="node" presStyleLbl="node1" presStyleIdx="0" presStyleCnt="2" custScaleY="213732" custLinFactNeighborX="-26" custLinFactNeighborY="-4090">
        <dgm:presLayoutVars>
          <dgm:bulletEnabled val="1"/>
        </dgm:presLayoutVars>
      </dgm:prSet>
      <dgm:spPr/>
    </dgm:pt>
    <dgm:pt modelId="{CCFE3373-BABC-4046-A8CF-25C4227483B1}" type="pres">
      <dgm:prSet presAssocID="{20643626-A358-0E4E-A676-10E75C6D761D}" presName="sibTrans" presStyleCnt="0"/>
      <dgm:spPr/>
    </dgm:pt>
    <dgm:pt modelId="{5388A5D7-370E-0B4B-A057-16AF0196D2F1}" type="pres">
      <dgm:prSet presAssocID="{840E91E9-1DB4-6A47-B32A-6D9D59D95089}" presName="node" presStyleLbl="node1" presStyleIdx="1" presStyleCnt="2" custScaleY="213732" custLinFactNeighborX="26" custLinFactNeighborY="0">
        <dgm:presLayoutVars>
          <dgm:bulletEnabled val="1"/>
        </dgm:presLayoutVars>
      </dgm:prSet>
      <dgm:spPr/>
    </dgm:pt>
  </dgm:ptLst>
  <dgm:cxnLst>
    <dgm:cxn modelId="{70305E38-4535-344E-8ECC-979CED2CEAA9}" srcId="{5E03AF17-10A0-3B42-B16D-FFDCC393D084}" destId="{474E5132-87D8-F348-B934-C90C3C5784F8}" srcOrd="0" destOrd="0" parTransId="{F4A72CB4-2BFA-E14A-AC2F-450873CAE575}" sibTransId="{20643626-A358-0E4E-A676-10E75C6D761D}"/>
    <dgm:cxn modelId="{EF52D63A-ADD8-5241-B4AA-DE7FAAAE16CF}" type="presOf" srcId="{5E03AF17-10A0-3B42-B16D-FFDCC393D084}" destId="{AC39558A-A3F6-854B-97D0-B5332A356129}" srcOrd="0" destOrd="0" presId="urn:microsoft.com/office/officeart/2005/8/layout/default#1"/>
    <dgm:cxn modelId="{617D693C-925E-3B41-99BD-5FDD3B46154C}" srcId="{5E03AF17-10A0-3B42-B16D-FFDCC393D084}" destId="{840E91E9-1DB4-6A47-B32A-6D9D59D95089}" srcOrd="1" destOrd="0" parTransId="{E6A4E3EE-1C34-8840-B60C-B953D3B9D9DD}" sibTransId="{C8877B00-FAD6-7C48-BB13-D6F5FE601191}"/>
    <dgm:cxn modelId="{879B62C4-B005-9F45-AFF1-B7A1836CC497}" type="presOf" srcId="{840E91E9-1DB4-6A47-B32A-6D9D59D95089}" destId="{5388A5D7-370E-0B4B-A057-16AF0196D2F1}" srcOrd="0" destOrd="0" presId="urn:microsoft.com/office/officeart/2005/8/layout/default#1"/>
    <dgm:cxn modelId="{42B4DBEC-9B9C-7646-A1A7-58CDD94720F5}" type="presOf" srcId="{474E5132-87D8-F348-B934-C90C3C5784F8}" destId="{AC42906A-9B47-5749-80A0-63CBB9B62037}" srcOrd="0" destOrd="0" presId="urn:microsoft.com/office/officeart/2005/8/layout/default#1"/>
    <dgm:cxn modelId="{62A3476A-1C6D-8A48-AEDA-EB441B092655}" type="presParOf" srcId="{AC39558A-A3F6-854B-97D0-B5332A356129}" destId="{AC42906A-9B47-5749-80A0-63CBB9B62037}" srcOrd="0" destOrd="0" presId="urn:microsoft.com/office/officeart/2005/8/layout/default#1"/>
    <dgm:cxn modelId="{E071C262-C514-CD44-98EA-025EBAC31E08}" type="presParOf" srcId="{AC39558A-A3F6-854B-97D0-B5332A356129}" destId="{CCFE3373-BABC-4046-A8CF-25C4227483B1}" srcOrd="1" destOrd="0" presId="urn:microsoft.com/office/officeart/2005/8/layout/default#1"/>
    <dgm:cxn modelId="{91745C56-4DAF-4943-9745-16D0AFFC7201}" type="presParOf" srcId="{AC39558A-A3F6-854B-97D0-B5332A356129}" destId="{5388A5D7-370E-0B4B-A057-16AF0196D2F1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3E049E-F769-5D4C-A967-F7100FCBB203}" type="doc">
      <dgm:prSet loTypeId="urn:microsoft.com/office/officeart/2005/8/layout/default#2" loCatId="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527E6D4-7D95-E440-AE5C-F3544C47A605}">
      <dgm:prSet phldrT="[Text]" custT="1"/>
      <dgm:spPr/>
      <dgm:t>
        <a:bodyPr/>
        <a:lstStyle/>
        <a:p>
          <a:r>
            <a:rPr lang="en-US" sz="2000" b="1" u="none" dirty="0">
              <a:solidFill>
                <a:srgbClr val="660066"/>
              </a:solidFill>
            </a:rPr>
            <a:t>Pituitary Dysfunction </a:t>
          </a:r>
        </a:p>
        <a:p>
          <a:r>
            <a:rPr lang="en-US" sz="1600" b="1" u="none" dirty="0"/>
            <a:t>Aneurysms of the pituitary</a:t>
          </a:r>
        </a:p>
        <a:p>
          <a:r>
            <a:rPr lang="en-US" sz="1600" b="1" u="none" dirty="0" err="1">
              <a:solidFill>
                <a:srgbClr val="000090"/>
              </a:solidFill>
            </a:rPr>
            <a:t>Hyperprolactinemia</a:t>
          </a:r>
          <a:r>
            <a:rPr lang="en-US" sz="1600" b="1" u="none" dirty="0">
              <a:solidFill>
                <a:srgbClr val="000090"/>
              </a:solidFill>
            </a:rPr>
            <a:t>*</a:t>
          </a:r>
        </a:p>
        <a:p>
          <a:r>
            <a:rPr lang="en-US" sz="1600" b="1" u="none" dirty="0"/>
            <a:t>Idiopathic </a:t>
          </a:r>
          <a:r>
            <a:rPr lang="en-US" sz="1600" b="1" u="none" dirty="0" err="1"/>
            <a:t>hypogonadotropic</a:t>
          </a:r>
          <a:r>
            <a:rPr lang="en-US" sz="1600" b="1" u="none" dirty="0"/>
            <a:t> </a:t>
          </a:r>
          <a:r>
            <a:rPr lang="en-US" sz="1600" b="1" u="none" dirty="0" err="1"/>
            <a:t>hypogonadism</a:t>
          </a:r>
          <a:endParaRPr lang="en-US" sz="1600" b="1" u="none" dirty="0"/>
        </a:p>
        <a:p>
          <a:r>
            <a:rPr lang="en-US" sz="1600" b="1" u="none" dirty="0">
              <a:solidFill>
                <a:srgbClr val="000090"/>
              </a:solidFill>
            </a:rPr>
            <a:t>Infiltrative disorders of the pituitary (</a:t>
          </a:r>
          <a:r>
            <a:rPr lang="en-US" sz="1600" b="1" u="none" dirty="0" err="1">
              <a:solidFill>
                <a:srgbClr val="000090"/>
              </a:solidFill>
            </a:rPr>
            <a:t>eg</a:t>
          </a:r>
          <a:r>
            <a:rPr lang="en-US" sz="1600" b="1" u="none" dirty="0">
              <a:solidFill>
                <a:srgbClr val="000090"/>
              </a:solidFill>
            </a:rPr>
            <a:t>,  hemochromatosis, Langerhans cell </a:t>
          </a:r>
          <a:r>
            <a:rPr lang="en-US" sz="1600" b="1" u="none" dirty="0" err="1">
              <a:solidFill>
                <a:srgbClr val="000090"/>
              </a:solidFill>
            </a:rPr>
            <a:t>granulomatosis</a:t>
          </a:r>
          <a:r>
            <a:rPr lang="en-US" sz="1600" b="1" u="none" dirty="0">
              <a:solidFill>
                <a:srgbClr val="000090"/>
              </a:solidFill>
            </a:rPr>
            <a:t>, </a:t>
          </a:r>
          <a:r>
            <a:rPr lang="en-US" sz="1600" b="1" u="none" dirty="0" err="1">
              <a:solidFill>
                <a:srgbClr val="000090"/>
              </a:solidFill>
            </a:rPr>
            <a:t>sarcoidosis</a:t>
          </a:r>
          <a:r>
            <a:rPr lang="en-US" sz="1600" b="1" u="none" dirty="0">
              <a:solidFill>
                <a:srgbClr val="000090"/>
              </a:solidFill>
            </a:rPr>
            <a:t>, TB</a:t>
          </a:r>
        </a:p>
        <a:p>
          <a:r>
            <a:rPr lang="en-US" sz="1600" b="1" u="none" dirty="0"/>
            <a:t>Isolated gonadotropin deficiency</a:t>
          </a:r>
        </a:p>
        <a:p>
          <a:r>
            <a:rPr lang="en-US" sz="1600" b="1" u="none" dirty="0" err="1">
              <a:solidFill>
                <a:srgbClr val="000090"/>
              </a:solidFill>
            </a:rPr>
            <a:t>Kallmann</a:t>
          </a:r>
          <a:r>
            <a:rPr lang="en-US" sz="1600" b="1" u="none" dirty="0">
              <a:solidFill>
                <a:srgbClr val="000090"/>
              </a:solidFill>
            </a:rPr>
            <a:t> syndrome (</a:t>
          </a:r>
          <a:r>
            <a:rPr lang="en-US" sz="1600" b="1" u="none" dirty="0" err="1">
              <a:solidFill>
                <a:srgbClr val="000090"/>
              </a:solidFill>
            </a:rPr>
            <a:t>hypogonadotropic</a:t>
          </a:r>
          <a:r>
            <a:rPr lang="en-US" sz="1600" b="1" u="none" dirty="0">
              <a:solidFill>
                <a:srgbClr val="000090"/>
              </a:solidFill>
            </a:rPr>
            <a:t> </a:t>
          </a:r>
          <a:r>
            <a:rPr lang="en-US" sz="1600" b="1" u="none" dirty="0" err="1">
              <a:solidFill>
                <a:srgbClr val="000090"/>
              </a:solidFill>
            </a:rPr>
            <a:t>hypogonadism</a:t>
          </a:r>
          <a:r>
            <a:rPr lang="en-US" sz="1600" b="1" u="none" dirty="0">
              <a:solidFill>
                <a:srgbClr val="000090"/>
              </a:solidFill>
            </a:rPr>
            <a:t> with anosmia)</a:t>
          </a:r>
        </a:p>
        <a:p>
          <a:r>
            <a:rPr lang="en-US" sz="1600" b="1" u="none" dirty="0"/>
            <a:t>Postpartum pituitary necrosis (Sheehan syndrome)</a:t>
          </a:r>
        </a:p>
        <a:p>
          <a:r>
            <a:rPr lang="en-US" sz="1600" b="1" u="none" dirty="0">
              <a:solidFill>
                <a:srgbClr val="000090"/>
              </a:solidFill>
            </a:rPr>
            <a:t>Traumatic brain injury</a:t>
          </a:r>
        </a:p>
        <a:p>
          <a:r>
            <a:rPr lang="en-US" sz="1600" b="1" u="none" dirty="0"/>
            <a:t>Tumors of the brain (</a:t>
          </a:r>
          <a:r>
            <a:rPr lang="en-US" sz="1600" b="1" u="none" dirty="0" err="1"/>
            <a:t>eg</a:t>
          </a:r>
          <a:r>
            <a:rPr lang="en-US" sz="1600" b="1" u="none" dirty="0"/>
            <a:t>, meningioma, </a:t>
          </a:r>
          <a:r>
            <a:rPr lang="en-US" sz="1600" b="1" u="none" dirty="0" err="1"/>
            <a:t>craniopharyngioma</a:t>
          </a:r>
          <a:r>
            <a:rPr lang="en-US" sz="1600" b="1" u="none" dirty="0"/>
            <a:t>, </a:t>
          </a:r>
          <a:r>
            <a:rPr lang="en-US" sz="1600" b="1" u="none" dirty="0" err="1"/>
            <a:t>gliomas</a:t>
          </a:r>
          <a:r>
            <a:rPr lang="en-US" sz="1600" b="1" u="none" dirty="0"/>
            <a:t>)</a:t>
          </a:r>
        </a:p>
        <a:p>
          <a:r>
            <a:rPr lang="en-US" sz="1600" b="1" u="none" dirty="0">
              <a:solidFill>
                <a:srgbClr val="000090"/>
              </a:solidFill>
            </a:rPr>
            <a:t>Tumors of the pituitary (</a:t>
          </a:r>
          <a:r>
            <a:rPr lang="en-US" sz="1600" b="1" u="none" dirty="0" err="1">
              <a:solidFill>
                <a:srgbClr val="000090"/>
              </a:solidFill>
            </a:rPr>
            <a:t>eg</a:t>
          </a:r>
          <a:r>
            <a:rPr lang="en-US" sz="1600" b="1" u="none" dirty="0">
              <a:solidFill>
                <a:srgbClr val="000090"/>
              </a:solidFill>
            </a:rPr>
            <a:t>, </a:t>
          </a:r>
          <a:r>
            <a:rPr lang="en-US" sz="1600" b="1" u="none" dirty="0" err="1">
              <a:solidFill>
                <a:srgbClr val="000090"/>
              </a:solidFill>
            </a:rPr>
            <a:t>microadenoma</a:t>
          </a:r>
          <a:r>
            <a:rPr lang="en-US" sz="1600" b="1" u="none" dirty="0">
              <a:solidFill>
                <a:srgbClr val="000090"/>
              </a:solidFill>
            </a:rPr>
            <a:t>)</a:t>
          </a:r>
        </a:p>
      </dgm:t>
    </dgm:pt>
    <dgm:pt modelId="{B115EE46-61FE-0149-800D-8ACC24197E1A}" type="parTrans" cxnId="{54B3C2F8-8819-E246-9C94-9F9D45944BF8}">
      <dgm:prSet/>
      <dgm:spPr/>
      <dgm:t>
        <a:bodyPr/>
        <a:lstStyle/>
        <a:p>
          <a:endParaRPr lang="en-US"/>
        </a:p>
      </dgm:t>
    </dgm:pt>
    <dgm:pt modelId="{8F6A23D1-6A45-0F4A-837A-57542FBF171B}" type="sibTrans" cxnId="{54B3C2F8-8819-E246-9C94-9F9D45944BF8}">
      <dgm:prSet/>
      <dgm:spPr/>
      <dgm:t>
        <a:bodyPr/>
        <a:lstStyle/>
        <a:p>
          <a:endParaRPr lang="en-US"/>
        </a:p>
      </dgm:t>
    </dgm:pt>
    <dgm:pt modelId="{2512FFD1-6A0B-F446-8735-E1046C8E55BA}">
      <dgm:prSet phldrT="[Text]" custT="1"/>
      <dgm:spPr/>
      <dgm:t>
        <a:bodyPr/>
        <a:lstStyle/>
        <a:p>
          <a:r>
            <a:rPr lang="en-US" sz="2000" b="1" u="none" dirty="0">
              <a:solidFill>
                <a:srgbClr val="660066"/>
              </a:solidFill>
            </a:rPr>
            <a:t>Ovarian Dysfunction</a:t>
          </a:r>
        </a:p>
        <a:p>
          <a:r>
            <a:rPr lang="en-US" sz="2000" b="1" u="none" dirty="0">
              <a:solidFill>
                <a:srgbClr val="660066"/>
              </a:solidFill>
            </a:rPr>
            <a:t> </a:t>
          </a:r>
          <a:r>
            <a:rPr lang="en-US" sz="1600" b="1" dirty="0"/>
            <a:t>Autoimmune disorders (</a:t>
          </a:r>
          <a:r>
            <a:rPr lang="en-US" sz="1600" b="1" dirty="0" err="1"/>
            <a:t>eg</a:t>
          </a:r>
          <a:r>
            <a:rPr lang="en-US" sz="1600" b="1" dirty="0"/>
            <a:t>, autoimmune </a:t>
          </a:r>
          <a:r>
            <a:rPr lang="en-US" sz="1600" b="1" dirty="0" err="1"/>
            <a:t>oophoritis</a:t>
          </a:r>
          <a:r>
            <a:rPr lang="en-US" sz="1600" b="1" dirty="0"/>
            <a:t> as may occur in myasthenia gravis, thyroiditis or </a:t>
          </a:r>
          <a:r>
            <a:rPr lang="en-US" sz="1600" b="1" dirty="0" err="1"/>
            <a:t>vitiligo</a:t>
          </a:r>
          <a:endParaRPr lang="en-US" sz="1600" b="1" dirty="0"/>
        </a:p>
        <a:p>
          <a:r>
            <a:rPr lang="en-US" sz="1600" b="1" dirty="0">
              <a:solidFill>
                <a:srgbClr val="000090"/>
              </a:solidFill>
            </a:rPr>
            <a:t>Chemotherapy (</a:t>
          </a:r>
          <a:r>
            <a:rPr lang="en-US" sz="1600" b="1" dirty="0" err="1">
              <a:solidFill>
                <a:srgbClr val="000090"/>
              </a:solidFill>
            </a:rPr>
            <a:t>eg</a:t>
          </a:r>
          <a:r>
            <a:rPr lang="en-US" sz="1600" b="1" dirty="0">
              <a:solidFill>
                <a:srgbClr val="000090"/>
              </a:solidFill>
            </a:rPr>
            <a:t>, high-dose alkylating drugs)</a:t>
          </a:r>
        </a:p>
        <a:p>
          <a:r>
            <a:rPr lang="en-US" sz="1600" b="1" dirty="0"/>
            <a:t>Genetic abnormalities, including chromosomal abnormalities (</a:t>
          </a:r>
          <a:r>
            <a:rPr lang="en-US" sz="1600" b="1" dirty="0" err="1"/>
            <a:t>eg</a:t>
          </a:r>
          <a:r>
            <a:rPr lang="en-US" sz="1600" b="1" dirty="0"/>
            <a:t>, congenital </a:t>
          </a:r>
          <a:r>
            <a:rPr lang="en-US" sz="1600" b="1" dirty="0" err="1"/>
            <a:t>thymic</a:t>
          </a:r>
          <a:r>
            <a:rPr lang="en-US" sz="1600" b="1" dirty="0"/>
            <a:t> aplasia, Fragile X syndrome, Turner syndrome(45X) idiopathic accelerated ovarian follicular atresia)</a:t>
          </a:r>
        </a:p>
        <a:p>
          <a:r>
            <a:rPr lang="en-US" sz="1600" b="1" dirty="0">
              <a:solidFill>
                <a:srgbClr val="000090"/>
              </a:solidFill>
            </a:rPr>
            <a:t>Gonadal </a:t>
          </a:r>
          <a:r>
            <a:rPr lang="en-US" sz="1600" b="1" dirty="0" err="1">
              <a:solidFill>
                <a:srgbClr val="000090"/>
              </a:solidFill>
            </a:rPr>
            <a:t>dysgenesis</a:t>
          </a:r>
          <a:r>
            <a:rPr lang="en-US" sz="1600" b="1" dirty="0">
              <a:solidFill>
                <a:srgbClr val="000090"/>
              </a:solidFill>
            </a:rPr>
            <a:t> (incomplete ovarian development, sometimes secondary to genetic disorders)</a:t>
          </a:r>
        </a:p>
        <a:p>
          <a:r>
            <a:rPr lang="en-US" sz="1600" b="1" dirty="0"/>
            <a:t>Irradiation to the pelvis</a:t>
          </a:r>
        </a:p>
        <a:p>
          <a:r>
            <a:rPr lang="en-US" sz="1600" b="1" dirty="0">
              <a:solidFill>
                <a:srgbClr val="000090"/>
              </a:solidFill>
            </a:rPr>
            <a:t>Metabolic disorders (</a:t>
          </a:r>
          <a:r>
            <a:rPr lang="en-US" sz="1600" b="1" dirty="0" err="1">
              <a:solidFill>
                <a:srgbClr val="000090"/>
              </a:solidFill>
            </a:rPr>
            <a:t>eg</a:t>
          </a:r>
          <a:r>
            <a:rPr lang="en-US" sz="1600" b="1" dirty="0">
              <a:solidFill>
                <a:srgbClr val="000090"/>
              </a:solidFill>
            </a:rPr>
            <a:t>, Addison disease, diabetes Mellitus, </a:t>
          </a:r>
          <a:r>
            <a:rPr lang="en-US" sz="1600" b="1" dirty="0" err="1">
              <a:solidFill>
                <a:srgbClr val="000090"/>
              </a:solidFill>
            </a:rPr>
            <a:t>galactosemia</a:t>
          </a:r>
          <a:endParaRPr lang="en-US" sz="1600" b="1" dirty="0">
            <a:solidFill>
              <a:srgbClr val="000090"/>
            </a:solidFill>
          </a:endParaRPr>
        </a:p>
        <a:p>
          <a:r>
            <a:rPr lang="en-US" sz="1600" b="1" dirty="0"/>
            <a:t>Viral infections (</a:t>
          </a:r>
          <a:r>
            <a:rPr lang="en-US" sz="1600" b="1" dirty="0" err="1"/>
            <a:t>eg</a:t>
          </a:r>
          <a:r>
            <a:rPr lang="en-US" sz="1600" b="1" dirty="0"/>
            <a:t>, mumps)</a:t>
          </a:r>
          <a:endParaRPr lang="en-US" sz="1600" b="1" u="none" dirty="0">
            <a:solidFill>
              <a:srgbClr val="660066"/>
            </a:solidFill>
          </a:endParaRPr>
        </a:p>
      </dgm:t>
    </dgm:pt>
    <dgm:pt modelId="{2B91E33D-8D0B-224A-A534-5418EC2BFDA1}" type="parTrans" cxnId="{889C06A2-36BE-EA44-A95E-B23DBBAD2994}">
      <dgm:prSet/>
      <dgm:spPr/>
      <dgm:t>
        <a:bodyPr/>
        <a:lstStyle/>
        <a:p>
          <a:endParaRPr lang="en-US"/>
        </a:p>
      </dgm:t>
    </dgm:pt>
    <dgm:pt modelId="{CE4FC542-6163-3D44-998A-904A79435D3B}" type="sibTrans" cxnId="{889C06A2-36BE-EA44-A95E-B23DBBAD2994}">
      <dgm:prSet/>
      <dgm:spPr/>
      <dgm:t>
        <a:bodyPr/>
        <a:lstStyle/>
        <a:p>
          <a:endParaRPr lang="en-US"/>
        </a:p>
      </dgm:t>
    </dgm:pt>
    <dgm:pt modelId="{CB15ED8A-4654-2740-823C-D770C4355C8B}">
      <dgm:prSet phldrT="[Text]" custT="1"/>
      <dgm:spPr/>
      <dgm:t>
        <a:bodyPr/>
        <a:lstStyle/>
        <a:p>
          <a:r>
            <a:rPr lang="en-US" sz="2000" b="1" u="none" dirty="0">
              <a:solidFill>
                <a:srgbClr val="660066"/>
              </a:solidFill>
            </a:rPr>
            <a:t>Other Endocrine dysfunction </a:t>
          </a:r>
        </a:p>
        <a:p>
          <a:r>
            <a:rPr lang="en-US" sz="1600" b="1" dirty="0"/>
            <a:t>Androgen insensitivity syndrome (testicular feminization)</a:t>
          </a:r>
        </a:p>
        <a:p>
          <a:r>
            <a:rPr lang="en-US" sz="1600" b="1" dirty="0">
              <a:solidFill>
                <a:srgbClr val="000090"/>
              </a:solidFill>
            </a:rPr>
            <a:t>Congenital adrenal </a:t>
          </a:r>
          <a:r>
            <a:rPr lang="en-US" sz="1600" b="1" dirty="0" err="1">
              <a:solidFill>
                <a:srgbClr val="000090"/>
              </a:solidFill>
            </a:rPr>
            <a:t>virilism</a:t>
          </a:r>
          <a:r>
            <a:rPr lang="en-US" sz="1600" b="1" dirty="0">
              <a:solidFill>
                <a:srgbClr val="000090"/>
              </a:solidFill>
            </a:rPr>
            <a:t> (congenital adrenal hyperplasia due to 17  </a:t>
          </a:r>
          <a:r>
            <a:rPr lang="en-US" sz="1600" b="1" dirty="0" err="1">
              <a:solidFill>
                <a:srgbClr val="000090"/>
              </a:solidFill>
            </a:rPr>
            <a:t>hydroxlyase</a:t>
          </a:r>
          <a:r>
            <a:rPr lang="en-US" sz="1600" b="1" dirty="0">
              <a:solidFill>
                <a:srgbClr val="000090"/>
              </a:solidFill>
            </a:rPr>
            <a:t> deficiency or 17,20 </a:t>
          </a:r>
          <a:r>
            <a:rPr lang="en-US" sz="1600" b="1" dirty="0" err="1">
              <a:solidFill>
                <a:srgbClr val="000090"/>
              </a:solidFill>
            </a:rPr>
            <a:t>lyase</a:t>
          </a:r>
          <a:r>
            <a:rPr lang="en-US" sz="1600" b="1" dirty="0">
              <a:solidFill>
                <a:srgbClr val="000090"/>
              </a:solidFill>
            </a:rPr>
            <a:t> deficiency) or adult onset adrenal </a:t>
          </a:r>
          <a:r>
            <a:rPr lang="en-US" sz="1600" b="1" dirty="0" err="1">
              <a:solidFill>
                <a:srgbClr val="000090"/>
              </a:solidFill>
            </a:rPr>
            <a:t>virilism</a:t>
          </a:r>
          <a:endParaRPr lang="en-US" sz="1600" b="1" dirty="0">
            <a:solidFill>
              <a:srgbClr val="000090"/>
            </a:solidFill>
          </a:endParaRPr>
        </a:p>
        <a:p>
          <a:r>
            <a:rPr lang="en-US" sz="1600" b="1" dirty="0"/>
            <a:t>Cushing Syndrome </a:t>
          </a:r>
        </a:p>
        <a:p>
          <a:r>
            <a:rPr lang="en-US" sz="1600" b="1" dirty="0">
              <a:solidFill>
                <a:srgbClr val="000090"/>
              </a:solidFill>
            </a:rPr>
            <a:t>Drug-induced </a:t>
          </a:r>
          <a:r>
            <a:rPr lang="en-US" sz="1600" b="1" dirty="0" err="1">
              <a:solidFill>
                <a:srgbClr val="000090"/>
              </a:solidFill>
            </a:rPr>
            <a:t>virilization</a:t>
          </a:r>
          <a:r>
            <a:rPr lang="en-US" sz="1600" b="1" dirty="0">
              <a:solidFill>
                <a:srgbClr val="000090"/>
              </a:solidFill>
            </a:rPr>
            <a:t> (</a:t>
          </a:r>
          <a:r>
            <a:rPr lang="en-US" sz="1600" b="1" dirty="0" err="1">
              <a:solidFill>
                <a:srgbClr val="000090"/>
              </a:solidFill>
            </a:rPr>
            <a:t>eg</a:t>
          </a:r>
          <a:r>
            <a:rPr lang="en-US" sz="1600" b="1" dirty="0">
              <a:solidFill>
                <a:srgbClr val="000090"/>
              </a:solidFill>
            </a:rPr>
            <a:t>, by androgens, antidepressants, </a:t>
          </a:r>
          <a:r>
            <a:rPr lang="en-US" sz="1600" b="1" dirty="0" err="1">
              <a:solidFill>
                <a:srgbClr val="000090"/>
              </a:solidFill>
            </a:rPr>
            <a:t>danazol</a:t>
          </a:r>
          <a:r>
            <a:rPr lang="en-US" sz="1600" b="1" dirty="0">
              <a:solidFill>
                <a:srgbClr val="000090"/>
              </a:solidFill>
            </a:rPr>
            <a:t>, or high-dose </a:t>
          </a:r>
          <a:r>
            <a:rPr lang="en-US" sz="1600" b="1" dirty="0" err="1">
              <a:solidFill>
                <a:srgbClr val="000090"/>
              </a:solidFill>
            </a:rPr>
            <a:t>progestins</a:t>
          </a:r>
          <a:r>
            <a:rPr lang="en-US" sz="1600" b="1" dirty="0">
              <a:solidFill>
                <a:srgbClr val="000090"/>
              </a:solidFill>
            </a:rPr>
            <a:t>)</a:t>
          </a:r>
        </a:p>
        <a:p>
          <a:r>
            <a:rPr lang="en-US" sz="1600" b="1" dirty="0" err="1"/>
            <a:t>Hyperthyroidsm</a:t>
          </a:r>
          <a:endParaRPr lang="en-US" sz="1600" b="1" dirty="0"/>
        </a:p>
        <a:p>
          <a:r>
            <a:rPr lang="en-US" sz="1600" b="1" dirty="0" err="1">
              <a:solidFill>
                <a:srgbClr val="000090"/>
              </a:solidFill>
            </a:rPr>
            <a:t>Hypothrodism</a:t>
          </a:r>
          <a:endParaRPr lang="en-US" sz="1600" b="1" dirty="0">
            <a:solidFill>
              <a:srgbClr val="000090"/>
            </a:solidFill>
          </a:endParaRPr>
        </a:p>
        <a:p>
          <a:r>
            <a:rPr lang="en-US" sz="1600" b="1" dirty="0"/>
            <a:t>Obesity</a:t>
          </a:r>
        </a:p>
        <a:p>
          <a:r>
            <a:rPr lang="en-US" sz="1600" b="1" dirty="0">
              <a:solidFill>
                <a:srgbClr val="000090"/>
              </a:solidFill>
            </a:rPr>
            <a:t>PCOS</a:t>
          </a:r>
        </a:p>
        <a:p>
          <a:r>
            <a:rPr lang="en-US" sz="1600" b="1" dirty="0"/>
            <a:t>True hermaphroditism</a:t>
          </a:r>
        </a:p>
        <a:p>
          <a:r>
            <a:rPr lang="en-US" sz="1600" b="1" dirty="0">
              <a:solidFill>
                <a:srgbClr val="000090"/>
              </a:solidFill>
            </a:rPr>
            <a:t>Tumors producing androgens (usually ovarian or adrenal)</a:t>
          </a:r>
        </a:p>
        <a:p>
          <a:r>
            <a:rPr lang="en-US" sz="1600" b="1" dirty="0"/>
            <a:t>Tumors producing estrogens or tumors producing </a:t>
          </a:r>
          <a:r>
            <a:rPr lang="en-US" sz="1600" b="1" dirty="0" err="1"/>
            <a:t>hCG</a:t>
          </a:r>
          <a:r>
            <a:rPr lang="en-US" sz="1600" b="1" dirty="0"/>
            <a:t> (gestational trophoblastic disease)	</a:t>
          </a:r>
          <a:endParaRPr lang="en-US" sz="1600" b="1" u="none" dirty="0">
            <a:solidFill>
              <a:srgbClr val="660066"/>
            </a:solidFill>
          </a:endParaRPr>
        </a:p>
      </dgm:t>
    </dgm:pt>
    <dgm:pt modelId="{DCA8AEE8-9AE9-3149-B053-2ED0BF0E38A8}" type="parTrans" cxnId="{B9DDF549-1621-BA4F-8485-5375D6EA9406}">
      <dgm:prSet/>
      <dgm:spPr/>
      <dgm:t>
        <a:bodyPr/>
        <a:lstStyle/>
        <a:p>
          <a:endParaRPr lang="en-US"/>
        </a:p>
      </dgm:t>
    </dgm:pt>
    <dgm:pt modelId="{26FC0824-F073-4A4A-817C-14FBB54CA95D}" type="sibTrans" cxnId="{B9DDF549-1621-BA4F-8485-5375D6EA9406}">
      <dgm:prSet/>
      <dgm:spPr/>
      <dgm:t>
        <a:bodyPr/>
        <a:lstStyle/>
        <a:p>
          <a:endParaRPr lang="en-US"/>
        </a:p>
      </dgm:t>
    </dgm:pt>
    <dgm:pt modelId="{40B7FA26-76E5-5C47-8743-EFEE0212FC35}" type="pres">
      <dgm:prSet presAssocID="{313E049E-F769-5D4C-A967-F7100FCBB203}" presName="diagram" presStyleCnt="0">
        <dgm:presLayoutVars>
          <dgm:dir/>
          <dgm:resizeHandles val="exact"/>
        </dgm:presLayoutVars>
      </dgm:prSet>
      <dgm:spPr/>
    </dgm:pt>
    <dgm:pt modelId="{B9F51953-64AA-9A4B-8C84-7002616C7C6E}" type="pres">
      <dgm:prSet presAssocID="{F527E6D4-7D95-E440-AE5C-F3544C47A605}" presName="node" presStyleLbl="node1" presStyleIdx="0" presStyleCnt="3" custScaleX="247515" custScaleY="709097">
        <dgm:presLayoutVars>
          <dgm:bulletEnabled val="1"/>
        </dgm:presLayoutVars>
      </dgm:prSet>
      <dgm:spPr/>
    </dgm:pt>
    <dgm:pt modelId="{186BBE35-4C75-6046-AFE5-CC0D001EABB7}" type="pres">
      <dgm:prSet presAssocID="{8F6A23D1-6A45-0F4A-837A-57542FBF171B}" presName="sibTrans" presStyleCnt="0"/>
      <dgm:spPr/>
    </dgm:pt>
    <dgm:pt modelId="{C329F2EF-6A34-4049-9989-E5E60ED13440}" type="pres">
      <dgm:prSet presAssocID="{2512FFD1-6A0B-F446-8735-E1046C8E55BA}" presName="node" presStyleLbl="node1" presStyleIdx="1" presStyleCnt="3" custScaleX="261078" custScaleY="709097">
        <dgm:presLayoutVars>
          <dgm:bulletEnabled val="1"/>
        </dgm:presLayoutVars>
      </dgm:prSet>
      <dgm:spPr/>
    </dgm:pt>
    <dgm:pt modelId="{14D86C51-9C5A-B84F-86FA-23D7BAF83DDF}" type="pres">
      <dgm:prSet presAssocID="{CE4FC542-6163-3D44-998A-904A79435D3B}" presName="sibTrans" presStyleCnt="0"/>
      <dgm:spPr/>
    </dgm:pt>
    <dgm:pt modelId="{103972FA-0BC9-044D-85F6-0DED5AF7E7BD}" type="pres">
      <dgm:prSet presAssocID="{CB15ED8A-4654-2740-823C-D770C4355C8B}" presName="node" presStyleLbl="node1" presStyleIdx="2" presStyleCnt="3" custScaleX="289874" custScaleY="709097">
        <dgm:presLayoutVars>
          <dgm:bulletEnabled val="1"/>
        </dgm:presLayoutVars>
      </dgm:prSet>
      <dgm:spPr/>
    </dgm:pt>
  </dgm:ptLst>
  <dgm:cxnLst>
    <dgm:cxn modelId="{B9DDF549-1621-BA4F-8485-5375D6EA9406}" srcId="{313E049E-F769-5D4C-A967-F7100FCBB203}" destId="{CB15ED8A-4654-2740-823C-D770C4355C8B}" srcOrd="2" destOrd="0" parTransId="{DCA8AEE8-9AE9-3149-B053-2ED0BF0E38A8}" sibTransId="{26FC0824-F073-4A4A-817C-14FBB54CA95D}"/>
    <dgm:cxn modelId="{EB737A60-73B5-1141-82DA-C8F09A510D0A}" type="presOf" srcId="{313E049E-F769-5D4C-A967-F7100FCBB203}" destId="{40B7FA26-76E5-5C47-8743-EFEE0212FC35}" srcOrd="0" destOrd="0" presId="urn:microsoft.com/office/officeart/2005/8/layout/default#2"/>
    <dgm:cxn modelId="{FF718B8B-DB4F-3041-96F4-DEBC4A150B35}" type="presOf" srcId="{F527E6D4-7D95-E440-AE5C-F3544C47A605}" destId="{B9F51953-64AA-9A4B-8C84-7002616C7C6E}" srcOrd="0" destOrd="0" presId="urn:microsoft.com/office/officeart/2005/8/layout/default#2"/>
    <dgm:cxn modelId="{889C06A2-36BE-EA44-A95E-B23DBBAD2994}" srcId="{313E049E-F769-5D4C-A967-F7100FCBB203}" destId="{2512FFD1-6A0B-F446-8735-E1046C8E55BA}" srcOrd="1" destOrd="0" parTransId="{2B91E33D-8D0B-224A-A534-5418EC2BFDA1}" sibTransId="{CE4FC542-6163-3D44-998A-904A79435D3B}"/>
    <dgm:cxn modelId="{7A3D33BE-8A5A-2242-B54C-A277A3840856}" type="presOf" srcId="{2512FFD1-6A0B-F446-8735-E1046C8E55BA}" destId="{C329F2EF-6A34-4049-9989-E5E60ED13440}" srcOrd="0" destOrd="0" presId="urn:microsoft.com/office/officeart/2005/8/layout/default#2"/>
    <dgm:cxn modelId="{24B52CD0-B2FE-3645-A37A-EB5019452F8D}" type="presOf" srcId="{CB15ED8A-4654-2740-823C-D770C4355C8B}" destId="{103972FA-0BC9-044D-85F6-0DED5AF7E7BD}" srcOrd="0" destOrd="0" presId="urn:microsoft.com/office/officeart/2005/8/layout/default#2"/>
    <dgm:cxn modelId="{54B3C2F8-8819-E246-9C94-9F9D45944BF8}" srcId="{313E049E-F769-5D4C-A967-F7100FCBB203}" destId="{F527E6D4-7D95-E440-AE5C-F3544C47A605}" srcOrd="0" destOrd="0" parTransId="{B115EE46-61FE-0149-800D-8ACC24197E1A}" sibTransId="{8F6A23D1-6A45-0F4A-837A-57542FBF171B}"/>
    <dgm:cxn modelId="{8C0C2597-27B4-304B-8EC6-407578505B93}" type="presParOf" srcId="{40B7FA26-76E5-5C47-8743-EFEE0212FC35}" destId="{B9F51953-64AA-9A4B-8C84-7002616C7C6E}" srcOrd="0" destOrd="0" presId="urn:microsoft.com/office/officeart/2005/8/layout/default#2"/>
    <dgm:cxn modelId="{3BB3EC67-0237-574E-9046-5BFE0A227BDF}" type="presParOf" srcId="{40B7FA26-76E5-5C47-8743-EFEE0212FC35}" destId="{186BBE35-4C75-6046-AFE5-CC0D001EABB7}" srcOrd="1" destOrd="0" presId="urn:microsoft.com/office/officeart/2005/8/layout/default#2"/>
    <dgm:cxn modelId="{38C4B61C-B950-F14D-B2E0-0D79BAB80EF1}" type="presParOf" srcId="{40B7FA26-76E5-5C47-8743-EFEE0212FC35}" destId="{C329F2EF-6A34-4049-9989-E5E60ED13440}" srcOrd="2" destOrd="0" presId="urn:microsoft.com/office/officeart/2005/8/layout/default#2"/>
    <dgm:cxn modelId="{AED31F25-D9CB-AA49-81A6-E040E8F9ED37}" type="presParOf" srcId="{40B7FA26-76E5-5C47-8743-EFEE0212FC35}" destId="{14D86C51-9C5A-B84F-86FA-23D7BAF83DDF}" srcOrd="3" destOrd="0" presId="urn:microsoft.com/office/officeart/2005/8/layout/default#2"/>
    <dgm:cxn modelId="{57EAB30E-0774-A842-B964-DEBEC3F77751}" type="presParOf" srcId="{40B7FA26-76E5-5C47-8743-EFEE0212FC35}" destId="{103972FA-0BC9-044D-85F6-0DED5AF7E7BD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FEF18-C12B-7540-B196-85E9D97937C6}">
      <dsp:nvSpPr>
        <dsp:cNvPr id="0" name=""/>
        <dsp:cNvSpPr/>
      </dsp:nvSpPr>
      <dsp:spPr>
        <a:xfrm flipH="1">
          <a:off x="0" y="0"/>
          <a:ext cx="2871242" cy="78385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n-lt"/>
            </a:rPr>
            <a:t>Congenital genital abnormalities</a:t>
          </a:r>
        </a:p>
      </dsp:txBody>
      <dsp:txXfrm>
        <a:off x="22958" y="22958"/>
        <a:ext cx="2825326" cy="737938"/>
      </dsp:txXfrm>
    </dsp:sp>
    <dsp:sp modelId="{9366D3CA-263E-DD48-8216-7BB9B97420B5}">
      <dsp:nvSpPr>
        <dsp:cNvPr id="0" name=""/>
        <dsp:cNvSpPr/>
      </dsp:nvSpPr>
      <dsp:spPr>
        <a:xfrm>
          <a:off x="287124" y="783854"/>
          <a:ext cx="517631" cy="533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3717"/>
              </a:lnTo>
              <a:lnTo>
                <a:pt x="517631" y="53371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603ECF-E7A6-A04C-AD1D-D4307B6132AE}">
      <dsp:nvSpPr>
        <dsp:cNvPr id="0" name=""/>
        <dsp:cNvSpPr/>
      </dsp:nvSpPr>
      <dsp:spPr>
        <a:xfrm>
          <a:off x="804755" y="967152"/>
          <a:ext cx="3382588" cy="700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n-lt"/>
            </a:rPr>
            <a:t>Cervical stenosis (rare)</a:t>
          </a:r>
        </a:p>
      </dsp:txBody>
      <dsp:txXfrm>
        <a:off x="825282" y="987679"/>
        <a:ext cx="3341534" cy="659785"/>
      </dsp:txXfrm>
    </dsp:sp>
    <dsp:sp modelId="{33807006-159C-484B-8BB8-F94D2FE37F39}">
      <dsp:nvSpPr>
        <dsp:cNvPr id="0" name=""/>
        <dsp:cNvSpPr/>
      </dsp:nvSpPr>
      <dsp:spPr>
        <a:xfrm>
          <a:off x="287124" y="783854"/>
          <a:ext cx="517631" cy="1409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9767"/>
              </a:lnTo>
              <a:lnTo>
                <a:pt x="517631" y="140976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541A89-BAB6-9644-AFEE-1B43CCCC1B71}">
      <dsp:nvSpPr>
        <dsp:cNvPr id="0" name=""/>
        <dsp:cNvSpPr/>
      </dsp:nvSpPr>
      <dsp:spPr>
        <a:xfrm>
          <a:off x="804755" y="1843201"/>
          <a:ext cx="3382588" cy="700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>
              <a:latin typeface="+mn-lt"/>
            </a:rPr>
            <a:t>Imperforate hymen</a:t>
          </a:r>
          <a:endParaRPr lang="en-US" sz="2000" b="1" kern="1200" dirty="0">
            <a:latin typeface="+mn-lt"/>
          </a:endParaRPr>
        </a:p>
      </dsp:txBody>
      <dsp:txXfrm>
        <a:off x="825282" y="1863728"/>
        <a:ext cx="3341534" cy="659785"/>
      </dsp:txXfrm>
    </dsp:sp>
    <dsp:sp modelId="{749967B0-15D1-BD43-B153-F8D55E39A786}">
      <dsp:nvSpPr>
        <dsp:cNvPr id="0" name=""/>
        <dsp:cNvSpPr/>
      </dsp:nvSpPr>
      <dsp:spPr>
        <a:xfrm>
          <a:off x="287124" y="783854"/>
          <a:ext cx="517631" cy="2285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5816"/>
              </a:lnTo>
              <a:lnTo>
                <a:pt x="517631" y="228581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74ECE-DD87-EA40-878B-22F0F050D4B2}">
      <dsp:nvSpPr>
        <dsp:cNvPr id="0" name=""/>
        <dsp:cNvSpPr/>
      </dsp:nvSpPr>
      <dsp:spPr>
        <a:xfrm>
          <a:off x="804755" y="2719251"/>
          <a:ext cx="3382588" cy="700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 err="1">
              <a:latin typeface="+mn-lt"/>
            </a:rPr>
            <a:t>Pseudohermaphroditism</a:t>
          </a:r>
          <a:endParaRPr lang="en-US" sz="2000" b="1" u="sng" kern="1200" dirty="0">
            <a:latin typeface="+mn-lt"/>
          </a:endParaRPr>
        </a:p>
      </dsp:txBody>
      <dsp:txXfrm>
        <a:off x="825282" y="2739778"/>
        <a:ext cx="3341534" cy="659785"/>
      </dsp:txXfrm>
    </dsp:sp>
    <dsp:sp modelId="{6E2BAFAD-534D-CF49-89B7-A799A26971AE}">
      <dsp:nvSpPr>
        <dsp:cNvPr id="0" name=""/>
        <dsp:cNvSpPr/>
      </dsp:nvSpPr>
      <dsp:spPr>
        <a:xfrm>
          <a:off x="287124" y="783854"/>
          <a:ext cx="517631" cy="3161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1866"/>
              </a:lnTo>
              <a:lnTo>
                <a:pt x="517631" y="316186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A8010C-C993-E740-AC27-390EFA5DB0CA}">
      <dsp:nvSpPr>
        <dsp:cNvPr id="0" name=""/>
        <dsp:cNvSpPr/>
      </dsp:nvSpPr>
      <dsp:spPr>
        <a:xfrm>
          <a:off x="804755" y="3595301"/>
          <a:ext cx="3382588" cy="700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>
              <a:latin typeface="+mn-lt"/>
            </a:rPr>
            <a:t>Transverse vaginal septum</a:t>
          </a:r>
          <a:endParaRPr lang="en-US" sz="2000" b="1" kern="1200" dirty="0">
            <a:latin typeface="+mn-lt"/>
          </a:endParaRPr>
        </a:p>
      </dsp:txBody>
      <dsp:txXfrm>
        <a:off x="825282" y="3615828"/>
        <a:ext cx="3341534" cy="659785"/>
      </dsp:txXfrm>
    </dsp:sp>
    <dsp:sp modelId="{A354C7AC-F2F1-E34A-A52B-421B5B7A4C0A}">
      <dsp:nvSpPr>
        <dsp:cNvPr id="0" name=""/>
        <dsp:cNvSpPr/>
      </dsp:nvSpPr>
      <dsp:spPr>
        <a:xfrm>
          <a:off x="287124" y="783854"/>
          <a:ext cx="517631" cy="4037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7915"/>
              </a:lnTo>
              <a:lnTo>
                <a:pt x="517631" y="403791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FC343-FA4C-C142-A6EB-47B5FDB4F051}">
      <dsp:nvSpPr>
        <dsp:cNvPr id="0" name=""/>
        <dsp:cNvSpPr/>
      </dsp:nvSpPr>
      <dsp:spPr>
        <a:xfrm>
          <a:off x="804755" y="4471350"/>
          <a:ext cx="3382588" cy="700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n-lt"/>
            </a:rPr>
            <a:t>Vaginal or uterine aplasia (</a:t>
          </a:r>
          <a:r>
            <a:rPr lang="en-US" sz="2000" b="1" kern="1200" dirty="0" err="1">
              <a:latin typeface="+mn-lt"/>
            </a:rPr>
            <a:t>eg</a:t>
          </a:r>
          <a:r>
            <a:rPr lang="en-US" sz="2000" b="1" kern="1200" dirty="0">
              <a:latin typeface="+mn-lt"/>
            </a:rPr>
            <a:t>, </a:t>
          </a:r>
          <a:r>
            <a:rPr lang="en-US" sz="2000" b="1" kern="1200" dirty="0" err="1">
              <a:latin typeface="+mn-lt"/>
            </a:rPr>
            <a:t>Müllerian</a:t>
          </a:r>
          <a:r>
            <a:rPr lang="en-US" sz="2000" b="1" kern="1200" dirty="0">
              <a:latin typeface="+mn-lt"/>
            </a:rPr>
            <a:t> agenesis)</a:t>
          </a:r>
          <a:endParaRPr lang="en-US" sz="2000" b="1" u="sng" kern="1200" dirty="0">
            <a:latin typeface="+mn-lt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latin typeface="+mn-lt"/>
          </a:endParaRPr>
        </a:p>
      </dsp:txBody>
      <dsp:txXfrm>
        <a:off x="825282" y="4491877"/>
        <a:ext cx="3341534" cy="659785"/>
      </dsp:txXfrm>
    </dsp:sp>
    <dsp:sp modelId="{26039FEB-4350-734D-A55B-CE7B7B69B522}">
      <dsp:nvSpPr>
        <dsp:cNvPr id="0" name=""/>
        <dsp:cNvSpPr/>
      </dsp:nvSpPr>
      <dsp:spPr>
        <a:xfrm>
          <a:off x="4520327" y="0"/>
          <a:ext cx="3444991" cy="7008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n-lt"/>
            </a:rPr>
            <a:t>Acquired uterine abnormalities</a:t>
          </a:r>
        </a:p>
      </dsp:txBody>
      <dsp:txXfrm>
        <a:off x="4540854" y="20527"/>
        <a:ext cx="3403937" cy="659785"/>
      </dsp:txXfrm>
    </dsp:sp>
    <dsp:sp modelId="{B92FFF45-2EC2-E94A-96A5-0C581C44742B}">
      <dsp:nvSpPr>
        <dsp:cNvPr id="0" name=""/>
        <dsp:cNvSpPr/>
      </dsp:nvSpPr>
      <dsp:spPr>
        <a:xfrm>
          <a:off x="4864826" y="700840"/>
          <a:ext cx="598483" cy="507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7267"/>
              </a:lnTo>
              <a:lnTo>
                <a:pt x="598483" y="50726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F9D63-0FEC-504B-A231-A4CE2E0E4207}">
      <dsp:nvSpPr>
        <dsp:cNvPr id="0" name=""/>
        <dsp:cNvSpPr/>
      </dsp:nvSpPr>
      <dsp:spPr>
        <a:xfrm>
          <a:off x="5463309" y="857688"/>
          <a:ext cx="3470692" cy="700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latin typeface="+mn-lt"/>
            </a:rPr>
            <a:t>Asherman</a:t>
          </a:r>
          <a:r>
            <a:rPr lang="en-US" sz="2000" b="1" kern="1200" dirty="0">
              <a:latin typeface="+mn-lt"/>
            </a:rPr>
            <a:t> syndrome</a:t>
          </a:r>
        </a:p>
      </dsp:txBody>
      <dsp:txXfrm>
        <a:off x="5483836" y="878215"/>
        <a:ext cx="3429638" cy="659785"/>
      </dsp:txXfrm>
    </dsp:sp>
    <dsp:sp modelId="{1D296174-F277-8A43-9E2E-62AA6F9918AE}">
      <dsp:nvSpPr>
        <dsp:cNvPr id="0" name=""/>
        <dsp:cNvSpPr/>
      </dsp:nvSpPr>
      <dsp:spPr>
        <a:xfrm>
          <a:off x="4864826" y="700840"/>
          <a:ext cx="598483" cy="1383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3317"/>
              </a:lnTo>
              <a:lnTo>
                <a:pt x="598483" y="138331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9FE240-155C-C349-9BC2-E3ACF13A69C6}">
      <dsp:nvSpPr>
        <dsp:cNvPr id="0" name=""/>
        <dsp:cNvSpPr/>
      </dsp:nvSpPr>
      <dsp:spPr>
        <a:xfrm>
          <a:off x="5463309" y="1733737"/>
          <a:ext cx="3470692" cy="700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n-lt"/>
            </a:rPr>
            <a:t>Endometrial TB</a:t>
          </a:r>
        </a:p>
      </dsp:txBody>
      <dsp:txXfrm>
        <a:off x="5483836" y="1754264"/>
        <a:ext cx="3429638" cy="659785"/>
      </dsp:txXfrm>
    </dsp:sp>
    <dsp:sp modelId="{F79DA7D9-EB4B-0747-82CF-B8BCD2FDBAF6}">
      <dsp:nvSpPr>
        <dsp:cNvPr id="0" name=""/>
        <dsp:cNvSpPr/>
      </dsp:nvSpPr>
      <dsp:spPr>
        <a:xfrm>
          <a:off x="4864826" y="700840"/>
          <a:ext cx="598483" cy="2259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9367"/>
              </a:lnTo>
              <a:lnTo>
                <a:pt x="598483" y="225936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561C16-78CF-8C4C-A38E-C0B2405CCD41}">
      <dsp:nvSpPr>
        <dsp:cNvPr id="0" name=""/>
        <dsp:cNvSpPr/>
      </dsp:nvSpPr>
      <dsp:spPr>
        <a:xfrm>
          <a:off x="5463309" y="2609787"/>
          <a:ext cx="3470692" cy="700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n-lt"/>
            </a:rPr>
            <a:t>Obstructive fibroids and polyps</a:t>
          </a:r>
        </a:p>
      </dsp:txBody>
      <dsp:txXfrm>
        <a:off x="5483836" y="2630314"/>
        <a:ext cx="3429638" cy="6597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2906A-9B47-5749-80A0-63CBB9B62037}">
      <dsp:nvSpPr>
        <dsp:cNvPr id="0" name=""/>
        <dsp:cNvSpPr/>
      </dsp:nvSpPr>
      <dsp:spPr>
        <a:xfrm>
          <a:off x="0" y="0"/>
          <a:ext cx="4334619" cy="555868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660066"/>
              </a:solidFill>
            </a:rPr>
            <a:t>Hypothalamic dysfunction, structural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Genetic disorders (</a:t>
          </a:r>
          <a:r>
            <a:rPr lang="en-US" sz="1800" b="1" kern="1200" dirty="0" err="1">
              <a:solidFill>
                <a:schemeClr val="tx1"/>
              </a:solidFill>
            </a:rPr>
            <a:t>eg</a:t>
          </a:r>
          <a:r>
            <a:rPr lang="en-US" sz="1800" b="1" kern="1200" dirty="0">
              <a:solidFill>
                <a:schemeClr val="tx1"/>
              </a:solidFill>
            </a:rPr>
            <a:t>, congenital gonadotropin-releasing hormone deficiency, </a:t>
          </a:r>
          <a:r>
            <a:rPr lang="en-US" sz="1800" b="1" kern="1200" dirty="0" err="1">
              <a:solidFill>
                <a:schemeClr val="tx1"/>
              </a:solidFill>
            </a:rPr>
            <a:t>GnRH</a:t>
          </a:r>
          <a:r>
            <a:rPr lang="en-US" sz="1800" b="1" kern="1200" dirty="0">
              <a:solidFill>
                <a:schemeClr val="tx1"/>
              </a:solidFill>
            </a:rPr>
            <a:t> receptor gene mutations that result in low FSH and </a:t>
          </a:r>
          <a:r>
            <a:rPr lang="en-US" sz="1800" b="1" u="sng" kern="1200" dirty="0">
              <a:solidFill>
                <a:schemeClr val="tx1"/>
              </a:solidFill>
            </a:rPr>
            <a:t>estradiol levels and a high LH level, </a:t>
          </a:r>
          <a:r>
            <a:rPr lang="en-US" sz="1800" b="1" u="sng" kern="1200" dirty="0" err="1">
              <a:solidFill>
                <a:schemeClr val="tx1"/>
              </a:solidFill>
            </a:rPr>
            <a:t>Prader-Willi</a:t>
          </a:r>
          <a:r>
            <a:rPr lang="en-US" sz="1800" b="1" u="sng" kern="1200" dirty="0">
              <a:solidFill>
                <a:schemeClr val="tx1"/>
              </a:solidFill>
            </a:rPr>
            <a:t> syndrome)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u="sng" kern="1200" dirty="0">
            <a:solidFill>
              <a:schemeClr val="tx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none" kern="1200" dirty="0">
              <a:solidFill>
                <a:srgbClr val="000090"/>
              </a:solidFill>
            </a:rPr>
            <a:t>Infiltrative disorders of the hypothalamus (</a:t>
          </a:r>
          <a:r>
            <a:rPr lang="en-US" sz="1800" b="1" u="none" kern="1200" dirty="0" err="1">
              <a:solidFill>
                <a:srgbClr val="000090"/>
              </a:solidFill>
            </a:rPr>
            <a:t>eg</a:t>
          </a:r>
          <a:r>
            <a:rPr lang="en-US" sz="1800" b="1" u="none" kern="1200" dirty="0">
              <a:solidFill>
                <a:srgbClr val="000090"/>
              </a:solidFill>
            </a:rPr>
            <a:t>, Langerhans cell </a:t>
          </a:r>
          <a:r>
            <a:rPr lang="en-US" sz="1800" b="1" u="none" kern="1200" dirty="0" err="1">
              <a:solidFill>
                <a:srgbClr val="000090"/>
              </a:solidFill>
            </a:rPr>
            <a:t>histiocytosis</a:t>
          </a:r>
          <a:r>
            <a:rPr lang="en-US" sz="1800" b="1" u="none" kern="1200" dirty="0">
              <a:solidFill>
                <a:srgbClr val="000090"/>
              </a:solidFill>
            </a:rPr>
            <a:t>, lymphoma, </a:t>
          </a:r>
          <a:r>
            <a:rPr lang="en-US" sz="1800" b="1" u="none" kern="1200" dirty="0" err="1">
              <a:solidFill>
                <a:srgbClr val="000090"/>
              </a:solidFill>
            </a:rPr>
            <a:t>sarcoidosis</a:t>
          </a:r>
          <a:r>
            <a:rPr lang="en-US" sz="1800" b="1" u="none" kern="1200" dirty="0">
              <a:solidFill>
                <a:srgbClr val="000090"/>
              </a:solidFill>
            </a:rPr>
            <a:t>, TB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u="none" kern="1200" dirty="0">
            <a:solidFill>
              <a:srgbClr val="000000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none" kern="1200" dirty="0">
              <a:solidFill>
                <a:srgbClr val="000000"/>
              </a:solidFill>
            </a:rPr>
            <a:t>Irradiation to the hypothalamus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u="none" kern="1200" dirty="0">
            <a:solidFill>
              <a:srgbClr val="000000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none" kern="1200" dirty="0">
              <a:solidFill>
                <a:srgbClr val="000090"/>
              </a:solidFill>
            </a:rPr>
            <a:t>Traumatic brain Injury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u="sng" kern="1200" dirty="0">
            <a:solidFill>
              <a:schemeClr val="tx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none" kern="1200" dirty="0">
              <a:solidFill>
                <a:schemeClr val="tx1"/>
              </a:solidFill>
            </a:rPr>
            <a:t>Tumors of the hypothalamus	</a:t>
          </a:r>
        </a:p>
      </dsp:txBody>
      <dsp:txXfrm>
        <a:off x="0" y="0"/>
        <a:ext cx="4334619" cy="5558680"/>
      </dsp:txXfrm>
    </dsp:sp>
    <dsp:sp modelId="{5388A5D7-370E-0B4B-A057-16AF0196D2F1}">
      <dsp:nvSpPr>
        <dsp:cNvPr id="0" name=""/>
        <dsp:cNvSpPr/>
      </dsp:nvSpPr>
      <dsp:spPr>
        <a:xfrm>
          <a:off x="4770303" y="6"/>
          <a:ext cx="4334619" cy="5558680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660066"/>
              </a:solidFill>
            </a:rPr>
            <a:t>Hypothalamic dysfunction, functional  </a:t>
          </a:r>
          <a:endParaRPr lang="en-US" sz="1600" b="1" kern="1200" dirty="0"/>
        </a:p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90"/>
              </a:solidFill>
            </a:rPr>
            <a:t>Cachexia</a:t>
          </a:r>
        </a:p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Chronic disorders, particularly respiratory, GI, hematologic, renal, or hepatic (</a:t>
          </a:r>
          <a:r>
            <a:rPr lang="en-US" sz="1800" b="1" kern="1200" dirty="0" err="1"/>
            <a:t>eg</a:t>
          </a:r>
          <a:r>
            <a:rPr lang="en-US" sz="1800" b="1" kern="1200" dirty="0"/>
            <a:t>, </a:t>
          </a:r>
          <a:r>
            <a:rPr lang="en-US" sz="1800" b="1" kern="1200" dirty="0" err="1"/>
            <a:t>chron</a:t>
          </a:r>
          <a:r>
            <a:rPr lang="en-US" sz="1800" b="1" kern="1200" dirty="0"/>
            <a:t> disease, cystic fibrosis, sickle cell disease, thalassemia major)</a:t>
          </a:r>
        </a:p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90"/>
              </a:solidFill>
            </a:rPr>
            <a:t>Dieting</a:t>
          </a:r>
        </a:p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Drug abuse (</a:t>
          </a:r>
          <a:r>
            <a:rPr lang="en-US" sz="1800" b="1" kern="1200" dirty="0" err="1"/>
            <a:t>eg</a:t>
          </a:r>
          <a:r>
            <a:rPr lang="en-US" sz="1800" b="1" kern="1200" dirty="0"/>
            <a:t>, of alcohol, cocaine, </a:t>
          </a:r>
          <a:r>
            <a:rPr lang="en-US" sz="1800" b="1" kern="1200" dirty="0" err="1"/>
            <a:t>marijana</a:t>
          </a:r>
          <a:r>
            <a:rPr lang="en-US" sz="1800" b="1" kern="1200" dirty="0"/>
            <a:t> or opioids</a:t>
          </a:r>
        </a:p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90"/>
              </a:solidFill>
            </a:rPr>
            <a:t>Eating disorders (</a:t>
          </a:r>
          <a:r>
            <a:rPr lang="en-US" sz="1800" b="1" kern="1200" dirty="0" err="1">
              <a:solidFill>
                <a:srgbClr val="000090"/>
              </a:solidFill>
            </a:rPr>
            <a:t>eg</a:t>
          </a:r>
          <a:r>
            <a:rPr lang="en-US" sz="1800" b="1" kern="1200" dirty="0">
              <a:solidFill>
                <a:srgbClr val="000090"/>
              </a:solidFill>
            </a:rPr>
            <a:t>, anorexia nervosa, bulimia)</a:t>
          </a:r>
        </a:p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Exercise, if excessive</a:t>
          </a:r>
        </a:p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90"/>
              </a:solidFill>
            </a:rPr>
            <a:t>HIV Infection</a:t>
          </a:r>
        </a:p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Immunodeficiency </a:t>
          </a:r>
        </a:p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90"/>
              </a:solidFill>
            </a:rPr>
            <a:t>Psychiatric disorders (</a:t>
          </a:r>
          <a:r>
            <a:rPr lang="en-US" sz="1800" b="1" kern="1200" dirty="0" err="1">
              <a:solidFill>
                <a:srgbClr val="000090"/>
              </a:solidFill>
            </a:rPr>
            <a:t>eg</a:t>
          </a:r>
          <a:r>
            <a:rPr lang="en-US" sz="1800" b="1" kern="1200" dirty="0">
              <a:solidFill>
                <a:srgbClr val="000090"/>
              </a:solidFill>
            </a:rPr>
            <a:t>, stress, depression, obsessive compulsive disorder, schizophrenia)</a:t>
          </a:r>
        </a:p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Psychoactive drugs</a:t>
          </a:r>
        </a:p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90"/>
              </a:solidFill>
            </a:rPr>
            <a:t>Under nutrition</a:t>
          </a:r>
        </a:p>
      </dsp:txBody>
      <dsp:txXfrm>
        <a:off x="4770303" y="6"/>
        <a:ext cx="4334619" cy="5558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51953-64AA-9A4B-8C84-7002616C7C6E}">
      <dsp:nvSpPr>
        <dsp:cNvPr id="0" name=""/>
        <dsp:cNvSpPr/>
      </dsp:nvSpPr>
      <dsp:spPr>
        <a:xfrm>
          <a:off x="53001" y="1942"/>
          <a:ext cx="3574809" cy="614480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none" kern="1200" dirty="0">
              <a:solidFill>
                <a:srgbClr val="660066"/>
              </a:solidFill>
            </a:rPr>
            <a:t>Pituitary Dysfunction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none" kern="1200" dirty="0"/>
            <a:t>Aneurysms of the pituitary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none" kern="1200" dirty="0" err="1">
              <a:solidFill>
                <a:srgbClr val="000090"/>
              </a:solidFill>
            </a:rPr>
            <a:t>Hyperprolactinemia</a:t>
          </a:r>
          <a:r>
            <a:rPr lang="en-US" sz="1600" b="1" u="none" kern="1200" dirty="0">
              <a:solidFill>
                <a:srgbClr val="000090"/>
              </a:solidFill>
            </a:rPr>
            <a:t>*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none" kern="1200" dirty="0"/>
            <a:t>Idiopathic </a:t>
          </a:r>
          <a:r>
            <a:rPr lang="en-US" sz="1600" b="1" u="none" kern="1200" dirty="0" err="1"/>
            <a:t>hypogonadotropic</a:t>
          </a:r>
          <a:r>
            <a:rPr lang="en-US" sz="1600" b="1" u="none" kern="1200" dirty="0"/>
            <a:t> </a:t>
          </a:r>
          <a:r>
            <a:rPr lang="en-US" sz="1600" b="1" u="none" kern="1200" dirty="0" err="1"/>
            <a:t>hypogonadism</a:t>
          </a:r>
          <a:endParaRPr lang="en-US" sz="1600" b="1" u="none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none" kern="1200" dirty="0">
              <a:solidFill>
                <a:srgbClr val="000090"/>
              </a:solidFill>
            </a:rPr>
            <a:t>Infiltrative disorders of the pituitary (</a:t>
          </a:r>
          <a:r>
            <a:rPr lang="en-US" sz="1600" b="1" u="none" kern="1200" dirty="0" err="1">
              <a:solidFill>
                <a:srgbClr val="000090"/>
              </a:solidFill>
            </a:rPr>
            <a:t>eg</a:t>
          </a:r>
          <a:r>
            <a:rPr lang="en-US" sz="1600" b="1" u="none" kern="1200" dirty="0">
              <a:solidFill>
                <a:srgbClr val="000090"/>
              </a:solidFill>
            </a:rPr>
            <a:t>,  hemochromatosis, Langerhans cell </a:t>
          </a:r>
          <a:r>
            <a:rPr lang="en-US" sz="1600" b="1" u="none" kern="1200" dirty="0" err="1">
              <a:solidFill>
                <a:srgbClr val="000090"/>
              </a:solidFill>
            </a:rPr>
            <a:t>granulomatosis</a:t>
          </a:r>
          <a:r>
            <a:rPr lang="en-US" sz="1600" b="1" u="none" kern="1200" dirty="0">
              <a:solidFill>
                <a:srgbClr val="000090"/>
              </a:solidFill>
            </a:rPr>
            <a:t>, </a:t>
          </a:r>
          <a:r>
            <a:rPr lang="en-US" sz="1600" b="1" u="none" kern="1200" dirty="0" err="1">
              <a:solidFill>
                <a:srgbClr val="000090"/>
              </a:solidFill>
            </a:rPr>
            <a:t>sarcoidosis</a:t>
          </a:r>
          <a:r>
            <a:rPr lang="en-US" sz="1600" b="1" u="none" kern="1200" dirty="0">
              <a:solidFill>
                <a:srgbClr val="000090"/>
              </a:solidFill>
            </a:rPr>
            <a:t>, TB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none" kern="1200" dirty="0"/>
            <a:t>Isolated gonadotropin deficiency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none" kern="1200" dirty="0" err="1">
              <a:solidFill>
                <a:srgbClr val="000090"/>
              </a:solidFill>
            </a:rPr>
            <a:t>Kallmann</a:t>
          </a:r>
          <a:r>
            <a:rPr lang="en-US" sz="1600" b="1" u="none" kern="1200" dirty="0">
              <a:solidFill>
                <a:srgbClr val="000090"/>
              </a:solidFill>
            </a:rPr>
            <a:t> syndrome (</a:t>
          </a:r>
          <a:r>
            <a:rPr lang="en-US" sz="1600" b="1" u="none" kern="1200" dirty="0" err="1">
              <a:solidFill>
                <a:srgbClr val="000090"/>
              </a:solidFill>
            </a:rPr>
            <a:t>hypogonadotropic</a:t>
          </a:r>
          <a:r>
            <a:rPr lang="en-US" sz="1600" b="1" u="none" kern="1200" dirty="0">
              <a:solidFill>
                <a:srgbClr val="000090"/>
              </a:solidFill>
            </a:rPr>
            <a:t> </a:t>
          </a:r>
          <a:r>
            <a:rPr lang="en-US" sz="1600" b="1" u="none" kern="1200" dirty="0" err="1">
              <a:solidFill>
                <a:srgbClr val="000090"/>
              </a:solidFill>
            </a:rPr>
            <a:t>hypogonadism</a:t>
          </a:r>
          <a:r>
            <a:rPr lang="en-US" sz="1600" b="1" u="none" kern="1200" dirty="0">
              <a:solidFill>
                <a:srgbClr val="000090"/>
              </a:solidFill>
            </a:rPr>
            <a:t> with anosmia)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none" kern="1200" dirty="0"/>
            <a:t>Postpartum pituitary necrosis (Sheehan syndrome)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none" kern="1200" dirty="0">
              <a:solidFill>
                <a:srgbClr val="000090"/>
              </a:solidFill>
            </a:rPr>
            <a:t>Traumatic brain injury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none" kern="1200" dirty="0"/>
            <a:t>Tumors of the brain (</a:t>
          </a:r>
          <a:r>
            <a:rPr lang="en-US" sz="1600" b="1" u="none" kern="1200" dirty="0" err="1"/>
            <a:t>eg</a:t>
          </a:r>
          <a:r>
            <a:rPr lang="en-US" sz="1600" b="1" u="none" kern="1200" dirty="0"/>
            <a:t>, meningioma, </a:t>
          </a:r>
          <a:r>
            <a:rPr lang="en-US" sz="1600" b="1" u="none" kern="1200" dirty="0" err="1"/>
            <a:t>craniopharyngioma</a:t>
          </a:r>
          <a:r>
            <a:rPr lang="en-US" sz="1600" b="1" u="none" kern="1200" dirty="0"/>
            <a:t>, </a:t>
          </a:r>
          <a:r>
            <a:rPr lang="en-US" sz="1600" b="1" u="none" kern="1200" dirty="0" err="1"/>
            <a:t>gliomas</a:t>
          </a:r>
          <a:r>
            <a:rPr lang="en-US" sz="1600" b="1" u="none" kern="1200" dirty="0"/>
            <a:t>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none" kern="1200" dirty="0">
              <a:solidFill>
                <a:srgbClr val="000090"/>
              </a:solidFill>
            </a:rPr>
            <a:t>Tumors of the pituitary (</a:t>
          </a:r>
          <a:r>
            <a:rPr lang="en-US" sz="1600" b="1" u="none" kern="1200" dirty="0" err="1">
              <a:solidFill>
                <a:srgbClr val="000090"/>
              </a:solidFill>
            </a:rPr>
            <a:t>eg</a:t>
          </a:r>
          <a:r>
            <a:rPr lang="en-US" sz="1600" b="1" u="none" kern="1200" dirty="0">
              <a:solidFill>
                <a:srgbClr val="000090"/>
              </a:solidFill>
            </a:rPr>
            <a:t>, </a:t>
          </a:r>
          <a:r>
            <a:rPr lang="en-US" sz="1600" b="1" u="none" kern="1200" dirty="0" err="1">
              <a:solidFill>
                <a:srgbClr val="000090"/>
              </a:solidFill>
            </a:rPr>
            <a:t>microadenoma</a:t>
          </a:r>
          <a:r>
            <a:rPr lang="en-US" sz="1600" b="1" u="none" kern="1200" dirty="0">
              <a:solidFill>
                <a:srgbClr val="000090"/>
              </a:solidFill>
            </a:rPr>
            <a:t>)</a:t>
          </a:r>
        </a:p>
      </dsp:txBody>
      <dsp:txXfrm>
        <a:off x="53001" y="1942"/>
        <a:ext cx="3574809" cy="6144807"/>
      </dsp:txXfrm>
    </dsp:sp>
    <dsp:sp modelId="{C329F2EF-6A34-4049-9989-E5E60ED13440}">
      <dsp:nvSpPr>
        <dsp:cNvPr id="0" name=""/>
        <dsp:cNvSpPr/>
      </dsp:nvSpPr>
      <dsp:spPr>
        <a:xfrm>
          <a:off x="3772238" y="1942"/>
          <a:ext cx="3770697" cy="6144807"/>
        </a:xfrm>
        <a:prstGeom prst="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none" kern="1200" dirty="0">
              <a:solidFill>
                <a:srgbClr val="660066"/>
              </a:solidFill>
            </a:rPr>
            <a:t>Ovarian Dysfunction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none" kern="1200" dirty="0">
              <a:solidFill>
                <a:srgbClr val="660066"/>
              </a:solidFill>
            </a:rPr>
            <a:t> </a:t>
          </a:r>
          <a:r>
            <a:rPr lang="en-US" sz="1600" b="1" kern="1200" dirty="0"/>
            <a:t>Autoimmune disorders (</a:t>
          </a:r>
          <a:r>
            <a:rPr lang="en-US" sz="1600" b="1" kern="1200" dirty="0" err="1"/>
            <a:t>eg</a:t>
          </a:r>
          <a:r>
            <a:rPr lang="en-US" sz="1600" b="1" kern="1200" dirty="0"/>
            <a:t>, autoimmune </a:t>
          </a:r>
          <a:r>
            <a:rPr lang="en-US" sz="1600" b="1" kern="1200" dirty="0" err="1"/>
            <a:t>oophoritis</a:t>
          </a:r>
          <a:r>
            <a:rPr lang="en-US" sz="1600" b="1" kern="1200" dirty="0"/>
            <a:t> as may occur in myasthenia gravis, thyroiditis or </a:t>
          </a:r>
          <a:r>
            <a:rPr lang="en-US" sz="1600" b="1" kern="1200" dirty="0" err="1"/>
            <a:t>vitiligo</a:t>
          </a:r>
          <a:endParaRPr lang="en-US" sz="16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000090"/>
              </a:solidFill>
            </a:rPr>
            <a:t>Chemotherapy (</a:t>
          </a:r>
          <a:r>
            <a:rPr lang="en-US" sz="1600" b="1" kern="1200" dirty="0" err="1">
              <a:solidFill>
                <a:srgbClr val="000090"/>
              </a:solidFill>
            </a:rPr>
            <a:t>eg</a:t>
          </a:r>
          <a:r>
            <a:rPr lang="en-US" sz="1600" b="1" kern="1200" dirty="0">
              <a:solidFill>
                <a:srgbClr val="000090"/>
              </a:solidFill>
            </a:rPr>
            <a:t>, high-dose alkylating drugs)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Genetic abnormalities, including chromosomal abnormalities (</a:t>
          </a:r>
          <a:r>
            <a:rPr lang="en-US" sz="1600" b="1" kern="1200" dirty="0" err="1"/>
            <a:t>eg</a:t>
          </a:r>
          <a:r>
            <a:rPr lang="en-US" sz="1600" b="1" kern="1200" dirty="0"/>
            <a:t>, congenital </a:t>
          </a:r>
          <a:r>
            <a:rPr lang="en-US" sz="1600" b="1" kern="1200" dirty="0" err="1"/>
            <a:t>thymic</a:t>
          </a:r>
          <a:r>
            <a:rPr lang="en-US" sz="1600" b="1" kern="1200" dirty="0"/>
            <a:t> aplasia, Fragile X syndrome, Turner syndrome(45X) idiopathic accelerated ovarian follicular atresia)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000090"/>
              </a:solidFill>
            </a:rPr>
            <a:t>Gonadal </a:t>
          </a:r>
          <a:r>
            <a:rPr lang="en-US" sz="1600" b="1" kern="1200" dirty="0" err="1">
              <a:solidFill>
                <a:srgbClr val="000090"/>
              </a:solidFill>
            </a:rPr>
            <a:t>dysgenesis</a:t>
          </a:r>
          <a:r>
            <a:rPr lang="en-US" sz="1600" b="1" kern="1200" dirty="0">
              <a:solidFill>
                <a:srgbClr val="000090"/>
              </a:solidFill>
            </a:rPr>
            <a:t> (incomplete ovarian development, sometimes secondary to genetic disorders)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Irradiation to the pelvis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000090"/>
              </a:solidFill>
            </a:rPr>
            <a:t>Metabolic disorders (</a:t>
          </a:r>
          <a:r>
            <a:rPr lang="en-US" sz="1600" b="1" kern="1200" dirty="0" err="1">
              <a:solidFill>
                <a:srgbClr val="000090"/>
              </a:solidFill>
            </a:rPr>
            <a:t>eg</a:t>
          </a:r>
          <a:r>
            <a:rPr lang="en-US" sz="1600" b="1" kern="1200" dirty="0">
              <a:solidFill>
                <a:srgbClr val="000090"/>
              </a:solidFill>
            </a:rPr>
            <a:t>, Addison disease, diabetes Mellitus, </a:t>
          </a:r>
          <a:r>
            <a:rPr lang="en-US" sz="1600" b="1" kern="1200" dirty="0" err="1">
              <a:solidFill>
                <a:srgbClr val="000090"/>
              </a:solidFill>
            </a:rPr>
            <a:t>galactosemia</a:t>
          </a:r>
          <a:endParaRPr lang="en-US" sz="1600" b="1" kern="1200" dirty="0">
            <a:solidFill>
              <a:srgbClr val="000090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Viral infections (</a:t>
          </a:r>
          <a:r>
            <a:rPr lang="en-US" sz="1600" b="1" kern="1200" dirty="0" err="1"/>
            <a:t>eg</a:t>
          </a:r>
          <a:r>
            <a:rPr lang="en-US" sz="1600" b="1" kern="1200" dirty="0"/>
            <a:t>, mumps)</a:t>
          </a:r>
          <a:endParaRPr lang="en-US" sz="1600" b="1" u="none" kern="1200" dirty="0">
            <a:solidFill>
              <a:srgbClr val="660066"/>
            </a:solidFill>
          </a:endParaRPr>
        </a:p>
      </dsp:txBody>
      <dsp:txXfrm>
        <a:off x="3772238" y="1942"/>
        <a:ext cx="3770697" cy="6144807"/>
      </dsp:txXfrm>
    </dsp:sp>
    <dsp:sp modelId="{103972FA-0BC9-044D-85F6-0DED5AF7E7BD}">
      <dsp:nvSpPr>
        <dsp:cNvPr id="0" name=""/>
        <dsp:cNvSpPr/>
      </dsp:nvSpPr>
      <dsp:spPr>
        <a:xfrm>
          <a:off x="7687363" y="1942"/>
          <a:ext cx="4186592" cy="6144807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none" kern="1200" dirty="0">
              <a:solidFill>
                <a:srgbClr val="660066"/>
              </a:solidFill>
            </a:rPr>
            <a:t>Other Endocrine dysfunction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Androgen insensitivity syndrome (testicular feminization)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000090"/>
              </a:solidFill>
            </a:rPr>
            <a:t>Congenital adrenal </a:t>
          </a:r>
          <a:r>
            <a:rPr lang="en-US" sz="1600" b="1" kern="1200" dirty="0" err="1">
              <a:solidFill>
                <a:srgbClr val="000090"/>
              </a:solidFill>
            </a:rPr>
            <a:t>virilism</a:t>
          </a:r>
          <a:r>
            <a:rPr lang="en-US" sz="1600" b="1" kern="1200" dirty="0">
              <a:solidFill>
                <a:srgbClr val="000090"/>
              </a:solidFill>
            </a:rPr>
            <a:t> (congenital adrenal hyperplasia due to 17  </a:t>
          </a:r>
          <a:r>
            <a:rPr lang="en-US" sz="1600" b="1" kern="1200" dirty="0" err="1">
              <a:solidFill>
                <a:srgbClr val="000090"/>
              </a:solidFill>
            </a:rPr>
            <a:t>hydroxlyase</a:t>
          </a:r>
          <a:r>
            <a:rPr lang="en-US" sz="1600" b="1" kern="1200" dirty="0">
              <a:solidFill>
                <a:srgbClr val="000090"/>
              </a:solidFill>
            </a:rPr>
            <a:t> deficiency or 17,20 </a:t>
          </a:r>
          <a:r>
            <a:rPr lang="en-US" sz="1600" b="1" kern="1200" dirty="0" err="1">
              <a:solidFill>
                <a:srgbClr val="000090"/>
              </a:solidFill>
            </a:rPr>
            <a:t>lyase</a:t>
          </a:r>
          <a:r>
            <a:rPr lang="en-US" sz="1600" b="1" kern="1200" dirty="0">
              <a:solidFill>
                <a:srgbClr val="000090"/>
              </a:solidFill>
            </a:rPr>
            <a:t> deficiency) or adult onset adrenal </a:t>
          </a:r>
          <a:r>
            <a:rPr lang="en-US" sz="1600" b="1" kern="1200" dirty="0" err="1">
              <a:solidFill>
                <a:srgbClr val="000090"/>
              </a:solidFill>
            </a:rPr>
            <a:t>virilism</a:t>
          </a:r>
          <a:endParaRPr lang="en-US" sz="1600" b="1" kern="1200" dirty="0">
            <a:solidFill>
              <a:srgbClr val="000090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Cushing Syndrome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000090"/>
              </a:solidFill>
            </a:rPr>
            <a:t>Drug-induced </a:t>
          </a:r>
          <a:r>
            <a:rPr lang="en-US" sz="1600" b="1" kern="1200" dirty="0" err="1">
              <a:solidFill>
                <a:srgbClr val="000090"/>
              </a:solidFill>
            </a:rPr>
            <a:t>virilization</a:t>
          </a:r>
          <a:r>
            <a:rPr lang="en-US" sz="1600" b="1" kern="1200" dirty="0">
              <a:solidFill>
                <a:srgbClr val="000090"/>
              </a:solidFill>
            </a:rPr>
            <a:t> (</a:t>
          </a:r>
          <a:r>
            <a:rPr lang="en-US" sz="1600" b="1" kern="1200" dirty="0" err="1">
              <a:solidFill>
                <a:srgbClr val="000090"/>
              </a:solidFill>
            </a:rPr>
            <a:t>eg</a:t>
          </a:r>
          <a:r>
            <a:rPr lang="en-US" sz="1600" b="1" kern="1200" dirty="0">
              <a:solidFill>
                <a:srgbClr val="000090"/>
              </a:solidFill>
            </a:rPr>
            <a:t>, by androgens, antidepressants, </a:t>
          </a:r>
          <a:r>
            <a:rPr lang="en-US" sz="1600" b="1" kern="1200" dirty="0" err="1">
              <a:solidFill>
                <a:srgbClr val="000090"/>
              </a:solidFill>
            </a:rPr>
            <a:t>danazol</a:t>
          </a:r>
          <a:r>
            <a:rPr lang="en-US" sz="1600" b="1" kern="1200" dirty="0">
              <a:solidFill>
                <a:srgbClr val="000090"/>
              </a:solidFill>
            </a:rPr>
            <a:t>, or high-dose </a:t>
          </a:r>
          <a:r>
            <a:rPr lang="en-US" sz="1600" b="1" kern="1200" dirty="0" err="1">
              <a:solidFill>
                <a:srgbClr val="000090"/>
              </a:solidFill>
            </a:rPr>
            <a:t>progestins</a:t>
          </a:r>
          <a:r>
            <a:rPr lang="en-US" sz="1600" b="1" kern="1200" dirty="0">
              <a:solidFill>
                <a:srgbClr val="000090"/>
              </a:solidFill>
            </a:rPr>
            <a:t>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/>
            <a:t>Hyperthyroidsm</a:t>
          </a:r>
          <a:endParaRPr lang="en-US" sz="16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rgbClr val="000090"/>
              </a:solidFill>
            </a:rPr>
            <a:t>Hypothrodism</a:t>
          </a:r>
          <a:endParaRPr lang="en-US" sz="1600" b="1" kern="1200" dirty="0">
            <a:solidFill>
              <a:srgbClr val="000090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Obesity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000090"/>
              </a:solidFill>
            </a:rPr>
            <a:t>PCOS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True hermaphroditism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000090"/>
              </a:solidFill>
            </a:rPr>
            <a:t>Tumors producing androgens (usually ovarian or adrenal)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Tumors producing estrogens or tumors producing </a:t>
          </a:r>
          <a:r>
            <a:rPr lang="en-US" sz="1600" b="1" kern="1200" dirty="0" err="1"/>
            <a:t>hCG</a:t>
          </a:r>
          <a:r>
            <a:rPr lang="en-US" sz="1600" b="1" kern="1200" dirty="0"/>
            <a:t> (gestational trophoblastic disease)	</a:t>
          </a:r>
          <a:endParaRPr lang="en-US" sz="1600" b="1" u="none" kern="1200" dirty="0">
            <a:solidFill>
              <a:srgbClr val="660066"/>
            </a:solidFill>
          </a:endParaRPr>
        </a:p>
      </dsp:txBody>
      <dsp:txXfrm>
        <a:off x="7687363" y="1942"/>
        <a:ext cx="4186592" cy="6144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7796E-21E7-4099-A589-E5E4DB667E1B}" type="datetimeFigureOut">
              <a:rPr lang="en-US" smtClean="0"/>
              <a:pPr/>
              <a:t>7/30/19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EE27C-F1A1-4F1D-8188-1FFF9C8213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3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EE27C-F1A1-4F1D-8188-1FFF9C8213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2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EE27C-F1A1-4F1D-8188-1FFF9C8213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98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43E693-587F-46A0-8B27-1D462760BD3F}" type="slidenum">
              <a:rPr lang="en-US" smtClean="0">
                <a:ea typeface="ＭＳ Ｐゴシック" pitchFamily="34" charset="-128"/>
              </a:rPr>
              <a:pPr/>
              <a:t>7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2204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43E693-587F-46A0-8B27-1D462760BD3F}" type="slidenum">
              <a:rPr lang="en-US" smtClean="0">
                <a:ea typeface="ＭＳ Ｐゴシック" pitchFamily="34" charset="-128"/>
              </a:rPr>
              <a:pPr/>
              <a:t>8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0134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1BDE-E66A-C144-A6D2-30B17FD6D360}" type="datetimeFigureOut">
              <a:rPr lang="en-US" smtClean="0"/>
              <a:pPr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E48-FB64-CA40-AC70-BB57A2630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4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1BDE-E66A-C144-A6D2-30B17FD6D360}" type="datetimeFigureOut">
              <a:rPr lang="en-US" smtClean="0"/>
              <a:pPr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E48-FB64-CA40-AC70-BB57A2630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2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1BDE-E66A-C144-A6D2-30B17FD6D360}" type="datetimeFigureOut">
              <a:rPr lang="en-US" smtClean="0"/>
              <a:pPr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E48-FB64-CA40-AC70-BB57A2630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1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1BDE-E66A-C144-A6D2-30B17FD6D360}" type="datetimeFigureOut">
              <a:rPr lang="en-US" smtClean="0"/>
              <a:pPr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E48-FB64-CA40-AC70-BB57A2630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2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1BDE-E66A-C144-A6D2-30B17FD6D360}" type="datetimeFigureOut">
              <a:rPr lang="en-US" smtClean="0"/>
              <a:pPr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E48-FB64-CA40-AC70-BB57A2630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4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1BDE-E66A-C144-A6D2-30B17FD6D360}" type="datetimeFigureOut">
              <a:rPr lang="en-US" smtClean="0"/>
              <a:pPr/>
              <a:t>7/30/19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E48-FB64-CA40-AC70-BB57A2630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4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1BDE-E66A-C144-A6D2-30B17FD6D360}" type="datetimeFigureOut">
              <a:rPr lang="en-US" smtClean="0"/>
              <a:pPr/>
              <a:t>7/30/19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E48-FB64-CA40-AC70-BB57A2630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5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1BDE-E66A-C144-A6D2-30B17FD6D360}" type="datetimeFigureOut">
              <a:rPr lang="en-US" smtClean="0"/>
              <a:pPr/>
              <a:t>7/30/19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E48-FB64-CA40-AC70-BB57A2630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1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1BDE-E66A-C144-A6D2-30B17FD6D360}" type="datetimeFigureOut">
              <a:rPr lang="en-US" smtClean="0"/>
              <a:pPr/>
              <a:t>7/30/19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E48-FB64-CA40-AC70-BB57A2630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5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1BDE-E66A-C144-A6D2-30B17FD6D360}" type="datetimeFigureOut">
              <a:rPr lang="en-US" smtClean="0"/>
              <a:pPr/>
              <a:t>7/30/19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E48-FB64-CA40-AC70-BB57A2630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2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1BDE-E66A-C144-A6D2-30B17FD6D360}" type="datetimeFigureOut">
              <a:rPr lang="en-US" smtClean="0"/>
              <a:pPr/>
              <a:t>7/30/19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E48-FB64-CA40-AC70-BB57A2630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2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21BDE-E66A-C144-A6D2-30B17FD6D360}" type="datetimeFigureOut">
              <a:rPr lang="en-US" smtClean="0"/>
              <a:pPr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31E48-FB64-CA40-AC70-BB57A2630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0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8866" y="752002"/>
            <a:ext cx="10363200" cy="1470025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800000"/>
                </a:solidFill>
              </a:rPr>
              <a:t>Amenorrhea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C1D98DF-F17E-7B41-BC43-83B243120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135313"/>
            <a:ext cx="8534400" cy="1752600"/>
          </a:xfrm>
        </p:spPr>
        <p:txBody>
          <a:bodyPr/>
          <a:lstStyle/>
          <a:p>
            <a:r>
              <a:rPr lang="en-US" sz="4400" b="1" dirty="0">
                <a:solidFill>
                  <a:srgbClr val="352DB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 Endocrinology 2019</a:t>
            </a:r>
          </a:p>
          <a:p>
            <a:r>
              <a:rPr lang="en-US" sz="2800" b="1" dirty="0">
                <a:solidFill>
                  <a:srgbClr val="352DB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Chairperson – Madhuri Patil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3773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20281" y="19111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800000"/>
                </a:solidFill>
              </a:rPr>
              <a:t>Causes of Amenorrhea</a:t>
            </a:r>
            <a:br>
              <a:rPr lang="en-US" b="1" dirty="0">
                <a:solidFill>
                  <a:srgbClr val="800000"/>
                </a:solidFill>
              </a:rPr>
            </a:br>
            <a:r>
              <a:rPr lang="en-US" sz="3100" b="1" dirty="0">
                <a:solidFill>
                  <a:srgbClr val="000090"/>
                </a:solidFill>
              </a:rPr>
              <a:t>Causes of Ovulatory Amenorrhea</a:t>
            </a:r>
            <a:br>
              <a:rPr lang="en-US" sz="3100" dirty="0">
                <a:solidFill>
                  <a:srgbClr val="000090"/>
                </a:solidFill>
              </a:rPr>
            </a:br>
            <a:endParaRPr lang="en-US" sz="3100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07002468"/>
              </p:ext>
            </p:extLst>
          </p:nvPr>
        </p:nvGraphicFramePr>
        <p:xfrm>
          <a:off x="1554860" y="1334116"/>
          <a:ext cx="9113141" cy="5172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1211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800000"/>
                </a:solidFill>
              </a:rPr>
              <a:t>Causes of Amenorrhea</a:t>
            </a:r>
            <a:br>
              <a:rPr lang="en-US" b="1" dirty="0">
                <a:solidFill>
                  <a:srgbClr val="800000"/>
                </a:solidFill>
              </a:rPr>
            </a:br>
            <a:r>
              <a:rPr lang="en-US" sz="3100" b="1" dirty="0">
                <a:solidFill>
                  <a:srgbClr val="000090"/>
                </a:solidFill>
              </a:rPr>
              <a:t>Causes of </a:t>
            </a:r>
            <a:r>
              <a:rPr lang="en-US" sz="3100" b="1" dirty="0" err="1">
                <a:solidFill>
                  <a:srgbClr val="000090"/>
                </a:solidFill>
              </a:rPr>
              <a:t>Anovulatory</a:t>
            </a:r>
            <a:r>
              <a:rPr lang="en-US" sz="3100" b="1" dirty="0">
                <a:solidFill>
                  <a:srgbClr val="000090"/>
                </a:solidFill>
              </a:rPr>
              <a:t> Amenorrhea</a:t>
            </a:r>
            <a:br>
              <a:rPr lang="en-US" sz="3100" dirty="0">
                <a:solidFill>
                  <a:srgbClr val="000090"/>
                </a:solidFill>
              </a:rPr>
            </a:br>
            <a:endParaRPr lang="en-US" sz="3100" b="1" dirty="0">
              <a:solidFill>
                <a:srgbClr val="00009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26529071"/>
              </p:ext>
            </p:extLst>
          </p:nvPr>
        </p:nvGraphicFramePr>
        <p:xfrm>
          <a:off x="1563077" y="1299307"/>
          <a:ext cx="9104923" cy="5558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424948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3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90"/>
                </a:solidFill>
              </a:rPr>
              <a:t>Causes of </a:t>
            </a:r>
            <a:r>
              <a:rPr lang="en-US" b="1" dirty="0" err="1">
                <a:solidFill>
                  <a:srgbClr val="000090"/>
                </a:solidFill>
              </a:rPr>
              <a:t>Anovulatory</a:t>
            </a:r>
            <a:r>
              <a:rPr lang="en-US" b="1" dirty="0">
                <a:solidFill>
                  <a:srgbClr val="000090"/>
                </a:solidFill>
              </a:rPr>
              <a:t> Amenorrhea</a:t>
            </a:r>
            <a:br>
              <a:rPr lang="en-US" dirty="0">
                <a:solidFill>
                  <a:srgbClr val="000090"/>
                </a:solidFill>
              </a:rPr>
            </a:b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26302099"/>
              </p:ext>
            </p:extLst>
          </p:nvPr>
        </p:nvGraphicFramePr>
        <p:xfrm>
          <a:off x="172278" y="709307"/>
          <a:ext cx="11926957" cy="6148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40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450" y="-35006"/>
            <a:ext cx="8229600" cy="571875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Evaluation Of Primary Amenorrhea</a:t>
            </a:r>
          </a:p>
        </p:txBody>
      </p:sp>
      <p:sp>
        <p:nvSpPr>
          <p:cNvPr id="4" name="Rectangle 3"/>
          <p:cNvSpPr/>
          <p:nvPr/>
        </p:nvSpPr>
        <p:spPr>
          <a:xfrm>
            <a:off x="4179134" y="515286"/>
            <a:ext cx="3918857" cy="4898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No menses  by age 13;no breast development</a:t>
            </a:r>
          </a:p>
          <a:p>
            <a:pPr algn="ctr"/>
            <a:r>
              <a:rPr lang="en-IN" sz="1200" b="1" dirty="0">
                <a:solidFill>
                  <a:schemeClr val="tx1"/>
                </a:solidFill>
              </a:rPr>
              <a:t>No menses by age 15:breast development seen</a:t>
            </a:r>
          </a:p>
        </p:txBody>
      </p:sp>
      <p:sp>
        <p:nvSpPr>
          <p:cNvPr id="5" name="Rectangle 4"/>
          <p:cNvSpPr/>
          <p:nvPr/>
        </p:nvSpPr>
        <p:spPr>
          <a:xfrm>
            <a:off x="4198511" y="1236428"/>
            <a:ext cx="3918857" cy="5747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History and clinical exam</a:t>
            </a:r>
          </a:p>
          <a:p>
            <a:pPr algn="ctr"/>
            <a:r>
              <a:rPr lang="en-IN" sz="1200" b="1" dirty="0">
                <a:solidFill>
                  <a:schemeClr val="tx1"/>
                </a:solidFill>
              </a:rPr>
              <a:t>Pelvic scan</a:t>
            </a:r>
          </a:p>
          <a:p>
            <a:pPr algn="ctr"/>
            <a:r>
              <a:rPr lang="en-IN" sz="1200" b="1" dirty="0" err="1">
                <a:solidFill>
                  <a:schemeClr val="tx1"/>
                </a:solidFill>
              </a:rPr>
              <a:t>S.Beta</a:t>
            </a:r>
            <a:r>
              <a:rPr lang="en-IN" sz="1200" b="1" dirty="0">
                <a:solidFill>
                  <a:schemeClr val="tx1"/>
                </a:solidFill>
              </a:rPr>
              <a:t>  HCG, FSH, TSH and Prolactin</a:t>
            </a:r>
          </a:p>
        </p:txBody>
      </p:sp>
      <p:sp>
        <p:nvSpPr>
          <p:cNvPr id="6" name="Rectangle 5"/>
          <p:cNvSpPr/>
          <p:nvPr/>
        </p:nvSpPr>
        <p:spPr>
          <a:xfrm>
            <a:off x="374744" y="3635396"/>
            <a:ext cx="654731" cy="3016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46XX</a:t>
            </a:r>
          </a:p>
        </p:txBody>
      </p:sp>
      <p:sp>
        <p:nvSpPr>
          <p:cNvPr id="8" name="Rectangle 7"/>
          <p:cNvSpPr/>
          <p:nvPr/>
        </p:nvSpPr>
        <p:spPr>
          <a:xfrm>
            <a:off x="3050114" y="3626675"/>
            <a:ext cx="653143" cy="287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46XY</a:t>
            </a:r>
          </a:p>
        </p:txBody>
      </p:sp>
      <p:sp>
        <p:nvSpPr>
          <p:cNvPr id="9" name="Rectangle 8"/>
          <p:cNvSpPr/>
          <p:nvPr/>
        </p:nvSpPr>
        <p:spPr>
          <a:xfrm>
            <a:off x="8820751" y="2352320"/>
            <a:ext cx="1658983" cy="3396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Uterus Present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893056" y="3646245"/>
            <a:ext cx="1240345" cy="4268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Primary Ovarian Insufficiency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910759" y="4451979"/>
            <a:ext cx="1505569" cy="9291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5-alpha-reductase deficiency-unable to convert Testosterone  to DHT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47831" y="5932661"/>
            <a:ext cx="1998727" cy="635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Outflow tract obstruction – imperforate hymen or vaginal septum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646320" y="2947966"/>
            <a:ext cx="1854926" cy="3396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 err="1">
                <a:solidFill>
                  <a:schemeClr val="tx1"/>
                </a:solidFill>
              </a:rPr>
              <a:t>Karyotype</a:t>
            </a:r>
            <a:r>
              <a:rPr lang="en-IN" sz="1200" b="1" dirty="0">
                <a:solidFill>
                  <a:schemeClr val="tx1"/>
                </a:solidFill>
              </a:rPr>
              <a:t> and total testosterone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955262" y="4435091"/>
            <a:ext cx="1673635" cy="9405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Complete androgen insensitivity syndrome-phenotypic female, normal male range of Testosterone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60456" y="2384366"/>
            <a:ext cx="1386251" cy="3396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b="1" dirty="0">
                <a:solidFill>
                  <a:schemeClr val="tx1"/>
                </a:solidFill>
              </a:rPr>
              <a:t>Uterus Absent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43108" y="2375175"/>
            <a:ext cx="1118005" cy="3001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b="1" dirty="0">
                <a:solidFill>
                  <a:schemeClr val="tx1"/>
                </a:solidFill>
              </a:rPr>
              <a:t>Pregnant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7138" y="4246222"/>
            <a:ext cx="1539829" cy="8564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Mullerian agenesis*</a:t>
            </a:r>
          </a:p>
          <a:p>
            <a:pPr algn="ctr"/>
            <a:r>
              <a:rPr lang="en-IN" sz="1200" b="1" dirty="0">
                <a:solidFill>
                  <a:schemeClr val="tx1"/>
                </a:solidFill>
              </a:rPr>
              <a:t>Absent uterus and vagina </a:t>
            </a:r>
          </a:p>
          <a:p>
            <a:pPr algn="ctr"/>
            <a:r>
              <a:rPr lang="en-IN" sz="1200" b="1" dirty="0">
                <a:solidFill>
                  <a:schemeClr val="tx1"/>
                </a:solidFill>
              </a:rPr>
              <a:t>normal breast</a:t>
            </a:r>
          </a:p>
          <a:p>
            <a:pPr algn="ctr"/>
            <a:r>
              <a:rPr lang="en-IN" sz="1200" b="1" dirty="0">
                <a:solidFill>
                  <a:schemeClr val="tx1"/>
                </a:solidFill>
              </a:rPr>
              <a:t>Normal </a:t>
            </a:r>
            <a:r>
              <a:rPr lang="en-IN" sz="1200" b="1" dirty="0" err="1">
                <a:solidFill>
                  <a:schemeClr val="tx1"/>
                </a:solidFill>
              </a:rPr>
              <a:t>FSH,S.Testo</a:t>
            </a:r>
            <a:r>
              <a:rPr lang="en-IN" sz="12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550263" y="3079682"/>
            <a:ext cx="1480601" cy="2750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Normal FSH &amp; LH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943805" y="3515541"/>
            <a:ext cx="1621385" cy="3360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breast ≥Tanner stage 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1038975" y="3023384"/>
            <a:ext cx="914400" cy="2590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High FSH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031179" y="3999082"/>
            <a:ext cx="430053" cy="2209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915869" y="5087106"/>
            <a:ext cx="650643" cy="3295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29" name="Straight Arrow Connector 28"/>
          <p:cNvCxnSpPr>
            <a:stCxn id="4" idx="2"/>
            <a:endCxn id="5" idx="0"/>
          </p:cNvCxnSpPr>
          <p:nvPr/>
        </p:nvCxnSpPr>
        <p:spPr>
          <a:xfrm>
            <a:off x="6138563" y="1005143"/>
            <a:ext cx="19377" cy="231285"/>
          </a:xfrm>
          <a:prstGeom prst="straightConnector1">
            <a:avLst/>
          </a:prstGeom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20" idx="0"/>
            <a:endCxn id="20" idx="0"/>
          </p:cNvCxnSpPr>
          <p:nvPr/>
        </p:nvCxnSpPr>
        <p:spPr>
          <a:xfrm>
            <a:off x="2553582" y="2384366"/>
            <a:ext cx="0" cy="0"/>
          </a:xfrm>
          <a:prstGeom prst="straightConnector1">
            <a:avLst/>
          </a:prstGeom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cxnSpLocks/>
          </p:cNvCxnSpPr>
          <p:nvPr/>
        </p:nvCxnSpPr>
        <p:spPr>
          <a:xfrm>
            <a:off x="9639771" y="2077100"/>
            <a:ext cx="0" cy="281621"/>
          </a:xfrm>
          <a:prstGeom prst="straightConnector1">
            <a:avLst/>
          </a:prstGeom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cxnSpLocks/>
            <a:stCxn id="6" idx="2"/>
          </p:cNvCxnSpPr>
          <p:nvPr/>
        </p:nvCxnSpPr>
        <p:spPr>
          <a:xfrm>
            <a:off x="702109" y="3937043"/>
            <a:ext cx="0" cy="299247"/>
          </a:xfrm>
          <a:prstGeom prst="straightConnector1">
            <a:avLst/>
          </a:prstGeom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42100" y="5251885"/>
            <a:ext cx="1569904" cy="89549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*Mayer-Rokitansky-Küster-Hauser syndrome</a:t>
            </a:r>
          </a:p>
        </p:txBody>
      </p:sp>
      <p:cxnSp>
        <p:nvCxnSpPr>
          <p:cNvPr id="133" name="Straight Connector 132"/>
          <p:cNvCxnSpPr>
            <a:cxnSpLocks/>
          </p:cNvCxnSpPr>
          <p:nvPr/>
        </p:nvCxnSpPr>
        <p:spPr>
          <a:xfrm>
            <a:off x="3471635" y="4211433"/>
            <a:ext cx="1080582" cy="8609"/>
          </a:xfrm>
          <a:prstGeom prst="line">
            <a:avLst/>
          </a:prstGeom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2657033" y="4211434"/>
            <a:ext cx="809101" cy="1588"/>
          </a:xfrm>
          <a:prstGeom prst="line">
            <a:avLst/>
          </a:prstGeom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rot="16200000" flipH="1">
            <a:off x="2541687" y="4338140"/>
            <a:ext cx="284315" cy="1588"/>
          </a:xfrm>
          <a:prstGeom prst="straightConnector1">
            <a:avLst/>
          </a:prstGeom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cxnSpLocks/>
          </p:cNvCxnSpPr>
          <p:nvPr/>
        </p:nvCxnSpPr>
        <p:spPr>
          <a:xfrm>
            <a:off x="4541612" y="4181597"/>
            <a:ext cx="0" cy="316129"/>
          </a:xfrm>
          <a:prstGeom prst="straightConnector1">
            <a:avLst/>
          </a:prstGeom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/>
            <a:stCxn id="25" idx="2"/>
            <a:endCxn id="10" idx="0"/>
          </p:cNvCxnSpPr>
          <p:nvPr/>
        </p:nvCxnSpPr>
        <p:spPr>
          <a:xfrm>
            <a:off x="11496175" y="3282392"/>
            <a:ext cx="17054" cy="363853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9120011" y="4012359"/>
            <a:ext cx="471783" cy="2076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9695993" y="4476687"/>
            <a:ext cx="953588" cy="4398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 Repeat FSH/LH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430821" y="3023409"/>
            <a:ext cx="1338894" cy="2735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Low FSH and LH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7632150" y="6315100"/>
            <a:ext cx="2196340" cy="5360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Constitutional delay of puberty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Congenital </a:t>
            </a:r>
            <a:r>
              <a:rPr lang="en-US" sz="1200" b="1" dirty="0" err="1">
                <a:solidFill>
                  <a:schemeClr val="tx1"/>
                </a:solidFill>
              </a:rPr>
              <a:t>GnRH</a:t>
            </a:r>
            <a:r>
              <a:rPr lang="en-US" sz="1200" b="1" dirty="0">
                <a:solidFill>
                  <a:schemeClr val="tx1"/>
                </a:solidFill>
              </a:rPr>
              <a:t> deficiency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Other H-P disorders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006924" y="3587572"/>
            <a:ext cx="1664466" cy="6098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1200" b="1" dirty="0" err="1">
                <a:solidFill>
                  <a:schemeClr val="tx1"/>
                </a:solidFill>
              </a:rPr>
              <a:t>Hypogonadotropic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Hypogonadism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10609825" y="6311475"/>
            <a:ext cx="1582175" cy="4842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MRI pituitary to rule out  </a:t>
            </a:r>
            <a:r>
              <a:rPr lang="en-US" sz="1200" b="1" dirty="0" err="1">
                <a:solidFill>
                  <a:schemeClr val="tx1"/>
                </a:solidFill>
              </a:rPr>
              <a:t>sellar</a:t>
            </a:r>
            <a:r>
              <a:rPr lang="en-US" sz="1200" b="1" dirty="0">
                <a:solidFill>
                  <a:schemeClr val="tx1"/>
                </a:solidFill>
              </a:rPr>
              <a:t> mass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6279975" y="4361525"/>
            <a:ext cx="1850956" cy="4852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Any anatomic abnormality identifies on USG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AF0DF3B-1C05-2C43-8FDE-98F904BBC17B}"/>
              </a:ext>
            </a:extLst>
          </p:cNvPr>
          <p:cNvCxnSpPr>
            <a:cxnSpLocks/>
          </p:cNvCxnSpPr>
          <p:nvPr/>
        </p:nvCxnSpPr>
        <p:spPr>
          <a:xfrm>
            <a:off x="702110" y="2054086"/>
            <a:ext cx="8937661" cy="23014"/>
          </a:xfrm>
          <a:prstGeom prst="line">
            <a:avLst/>
          </a:prstGeom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4DE294D-512A-694C-ABD9-68F0E040D6C6}"/>
              </a:ext>
            </a:extLst>
          </p:cNvPr>
          <p:cNvCxnSpPr>
            <a:stCxn id="5" idx="2"/>
          </p:cNvCxnSpPr>
          <p:nvPr/>
        </p:nvCxnSpPr>
        <p:spPr>
          <a:xfrm flipH="1">
            <a:off x="6157939" y="1811195"/>
            <a:ext cx="1" cy="235441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D219C2B-3B6E-A944-AF0D-FC16C1E3484A}"/>
              </a:ext>
            </a:extLst>
          </p:cNvPr>
          <p:cNvCxnSpPr/>
          <p:nvPr/>
        </p:nvCxnSpPr>
        <p:spPr>
          <a:xfrm>
            <a:off x="2536371" y="2077100"/>
            <a:ext cx="0" cy="307266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55E065C-1903-1842-B2C5-D0BE400FA321}"/>
              </a:ext>
            </a:extLst>
          </p:cNvPr>
          <p:cNvCxnSpPr>
            <a:cxnSpLocks/>
          </p:cNvCxnSpPr>
          <p:nvPr/>
        </p:nvCxnSpPr>
        <p:spPr>
          <a:xfrm>
            <a:off x="702110" y="2064359"/>
            <a:ext cx="1" cy="286720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4D33D91-CB90-1145-885F-CDAA51CE3488}"/>
              </a:ext>
            </a:extLst>
          </p:cNvPr>
          <p:cNvCxnSpPr>
            <a:stCxn id="20" idx="2"/>
          </p:cNvCxnSpPr>
          <p:nvPr/>
        </p:nvCxnSpPr>
        <p:spPr>
          <a:xfrm flipH="1">
            <a:off x="2553407" y="2724001"/>
            <a:ext cx="175" cy="248193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804AB0F-598E-6741-8EA3-2005FF87C1DC}"/>
              </a:ext>
            </a:extLst>
          </p:cNvPr>
          <p:cNvCxnSpPr/>
          <p:nvPr/>
        </p:nvCxnSpPr>
        <p:spPr>
          <a:xfrm>
            <a:off x="725388" y="3450040"/>
            <a:ext cx="2775858" cy="0"/>
          </a:xfrm>
          <a:prstGeom prst="line">
            <a:avLst/>
          </a:prstGeom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08F68BDB-FB6F-9B42-8015-842857A2F1A7}"/>
              </a:ext>
            </a:extLst>
          </p:cNvPr>
          <p:cNvCxnSpPr/>
          <p:nvPr/>
        </p:nvCxnSpPr>
        <p:spPr>
          <a:xfrm>
            <a:off x="2297485" y="3313720"/>
            <a:ext cx="0" cy="147974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E56007CC-C37A-974A-8969-C89AA6003C3E}"/>
              </a:ext>
            </a:extLst>
          </p:cNvPr>
          <p:cNvCxnSpPr/>
          <p:nvPr/>
        </p:nvCxnSpPr>
        <p:spPr>
          <a:xfrm>
            <a:off x="3472218" y="3464234"/>
            <a:ext cx="0" cy="188977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53B4713-9000-A34E-AF06-BBBDDD0A813B}"/>
              </a:ext>
            </a:extLst>
          </p:cNvPr>
          <p:cNvCxnSpPr/>
          <p:nvPr/>
        </p:nvCxnSpPr>
        <p:spPr>
          <a:xfrm>
            <a:off x="725388" y="3471202"/>
            <a:ext cx="0" cy="175043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A22DBAC-0588-D548-90C4-4B89C2F72076}"/>
              </a:ext>
            </a:extLst>
          </p:cNvPr>
          <p:cNvCxnSpPr/>
          <p:nvPr/>
        </p:nvCxnSpPr>
        <p:spPr>
          <a:xfrm>
            <a:off x="3391200" y="3937043"/>
            <a:ext cx="0" cy="244554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116D520-8A20-B845-B2D2-325CC74834F8}"/>
              </a:ext>
            </a:extLst>
          </p:cNvPr>
          <p:cNvCxnSpPr>
            <a:stCxn id="9" idx="2"/>
            <a:endCxn id="25" idx="0"/>
          </p:cNvCxnSpPr>
          <p:nvPr/>
        </p:nvCxnSpPr>
        <p:spPr>
          <a:xfrm>
            <a:off x="9650243" y="2691954"/>
            <a:ext cx="1845932" cy="331430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CBDD44A1-C377-A940-B8EA-85CADD4CDA43}"/>
              </a:ext>
            </a:extLst>
          </p:cNvPr>
          <p:cNvCxnSpPr>
            <a:stCxn id="10" idx="2"/>
          </p:cNvCxnSpPr>
          <p:nvPr/>
        </p:nvCxnSpPr>
        <p:spPr>
          <a:xfrm flipH="1">
            <a:off x="11513228" y="4073057"/>
            <a:ext cx="1" cy="529651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002FF8D0-29B2-1D40-91B4-501D40E37266}"/>
              </a:ext>
            </a:extLst>
          </p:cNvPr>
          <p:cNvSpPr/>
          <p:nvPr/>
        </p:nvSpPr>
        <p:spPr>
          <a:xfrm>
            <a:off x="10703144" y="4602708"/>
            <a:ext cx="1430257" cy="9221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Karyotype </a:t>
            </a:r>
            <a:r>
              <a:rPr lang="en-US" sz="1400" b="1" dirty="0">
                <a:solidFill>
                  <a:schemeClr val="tx1"/>
                </a:solidFill>
              </a:rPr>
              <a:t>TRO Turners or presence of ‘Y’ chromosome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CD5CC48F-8F3F-5444-8FD8-1FEEB6624C99}"/>
              </a:ext>
            </a:extLst>
          </p:cNvPr>
          <p:cNvCxnSpPr>
            <a:cxnSpLocks/>
            <a:stCxn id="9" idx="2"/>
            <a:endCxn id="23" idx="0"/>
          </p:cNvCxnSpPr>
          <p:nvPr/>
        </p:nvCxnSpPr>
        <p:spPr>
          <a:xfrm flipH="1">
            <a:off x="9290564" y="2691954"/>
            <a:ext cx="359679" cy="387728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5D074BCE-926A-F740-B909-1BAA09A86292}"/>
              </a:ext>
            </a:extLst>
          </p:cNvPr>
          <p:cNvCxnSpPr>
            <a:stCxn id="9" idx="2"/>
            <a:endCxn id="107" idx="0"/>
          </p:cNvCxnSpPr>
          <p:nvPr/>
        </p:nvCxnSpPr>
        <p:spPr>
          <a:xfrm flipH="1">
            <a:off x="7100268" y="2691954"/>
            <a:ext cx="2549975" cy="331455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FC82BAE6-786E-6840-9695-B472A9E83247}"/>
              </a:ext>
            </a:extLst>
          </p:cNvPr>
          <p:cNvCxnSpPr>
            <a:stCxn id="107" idx="2"/>
          </p:cNvCxnSpPr>
          <p:nvPr/>
        </p:nvCxnSpPr>
        <p:spPr>
          <a:xfrm>
            <a:off x="7100268" y="3296985"/>
            <a:ext cx="0" cy="290587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E236E17C-20A3-DD4E-A2E6-52F867EDD29E}"/>
              </a:ext>
            </a:extLst>
          </p:cNvPr>
          <p:cNvCxnSpPr>
            <a:endCxn id="26" idx="0"/>
          </p:cNvCxnSpPr>
          <p:nvPr/>
        </p:nvCxnSpPr>
        <p:spPr>
          <a:xfrm>
            <a:off x="10246206" y="3851562"/>
            <a:ext cx="0" cy="147520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D7B892F6-E7E4-B744-9825-4CEF00CA5EE4}"/>
              </a:ext>
            </a:extLst>
          </p:cNvPr>
          <p:cNvCxnSpPr>
            <a:endCxn id="82" idx="0"/>
          </p:cNvCxnSpPr>
          <p:nvPr/>
        </p:nvCxnSpPr>
        <p:spPr>
          <a:xfrm>
            <a:off x="9352482" y="3851562"/>
            <a:ext cx="3421" cy="160797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7BA8B12E-9505-6F4E-BFDC-D2F2B80DFE1E}"/>
              </a:ext>
            </a:extLst>
          </p:cNvPr>
          <p:cNvCxnSpPr>
            <a:cxnSpLocks/>
            <a:stCxn id="82" idx="1"/>
          </p:cNvCxnSpPr>
          <p:nvPr/>
        </p:nvCxnSpPr>
        <p:spPr>
          <a:xfrm flipH="1">
            <a:off x="7764813" y="4116201"/>
            <a:ext cx="1355198" cy="199024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0" name="Rectangle 149">
            <a:extLst>
              <a:ext uri="{FF2B5EF4-FFF2-40B4-BE49-F238E27FC236}">
                <a16:creationId xmlns:a16="http://schemas.microsoft.com/office/drawing/2014/main" id="{AD67DDFB-232F-4149-9899-5ADC4BFC7D76}"/>
              </a:ext>
            </a:extLst>
          </p:cNvPr>
          <p:cNvSpPr/>
          <p:nvPr/>
        </p:nvSpPr>
        <p:spPr>
          <a:xfrm>
            <a:off x="6069228" y="5063765"/>
            <a:ext cx="650643" cy="3295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Yes</a:t>
            </a:r>
          </a:p>
        </p:txBody>
      </p: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5AD23812-CC89-BB45-A8A9-F85C493E4B34}"/>
              </a:ext>
            </a:extLst>
          </p:cNvPr>
          <p:cNvCxnSpPr>
            <a:cxnSpLocks/>
            <a:stCxn id="150" idx="2"/>
          </p:cNvCxnSpPr>
          <p:nvPr/>
        </p:nvCxnSpPr>
        <p:spPr>
          <a:xfrm flipH="1">
            <a:off x="5047194" y="5393322"/>
            <a:ext cx="1347356" cy="536465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Rectangle 147">
            <a:extLst>
              <a:ext uri="{FF2B5EF4-FFF2-40B4-BE49-F238E27FC236}">
                <a16:creationId xmlns:a16="http://schemas.microsoft.com/office/drawing/2014/main" id="{4D7892D3-3B44-9C43-8B26-7AB9CFA95100}"/>
              </a:ext>
            </a:extLst>
          </p:cNvPr>
          <p:cNvSpPr/>
          <p:nvPr/>
        </p:nvSpPr>
        <p:spPr>
          <a:xfrm>
            <a:off x="6475177" y="5816475"/>
            <a:ext cx="1250182" cy="495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High prolactin/TSH/  Testosterone</a:t>
            </a:r>
          </a:p>
        </p:txBody>
      </p: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28618CF7-82F3-7B4A-8E59-ED5F37247A40}"/>
              </a:ext>
            </a:extLst>
          </p:cNvPr>
          <p:cNvCxnSpPr>
            <a:cxnSpLocks/>
          </p:cNvCxnSpPr>
          <p:nvPr/>
        </p:nvCxnSpPr>
        <p:spPr>
          <a:xfrm>
            <a:off x="7227586" y="5416663"/>
            <a:ext cx="0" cy="399812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9B67822A-2AC2-C94D-A394-92D4248DE483}"/>
              </a:ext>
            </a:extLst>
          </p:cNvPr>
          <p:cNvCxnSpPr>
            <a:stCxn id="26" idx="2"/>
          </p:cNvCxnSpPr>
          <p:nvPr/>
        </p:nvCxnSpPr>
        <p:spPr>
          <a:xfrm>
            <a:off x="10246206" y="4220042"/>
            <a:ext cx="16844" cy="256645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Rectangle 163">
            <a:extLst>
              <a:ext uri="{FF2B5EF4-FFF2-40B4-BE49-F238E27FC236}">
                <a16:creationId xmlns:a16="http://schemas.microsoft.com/office/drawing/2014/main" id="{BD657C0A-6177-3C41-B186-04D6D1A39479}"/>
              </a:ext>
            </a:extLst>
          </p:cNvPr>
          <p:cNvSpPr/>
          <p:nvPr/>
        </p:nvSpPr>
        <p:spPr>
          <a:xfrm>
            <a:off x="8114153" y="5228270"/>
            <a:ext cx="809116" cy="4418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FSH &amp; LH very low</a:t>
            </a:r>
          </a:p>
        </p:txBody>
      </p: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6086C922-9327-094D-9039-906BD2C3B079}"/>
              </a:ext>
            </a:extLst>
          </p:cNvPr>
          <p:cNvCxnSpPr/>
          <p:nvPr/>
        </p:nvCxnSpPr>
        <p:spPr>
          <a:xfrm>
            <a:off x="7344229" y="4846810"/>
            <a:ext cx="0" cy="216672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EE6ECA06-4D67-E64D-B26A-E31D34E2D683}"/>
              </a:ext>
            </a:extLst>
          </p:cNvPr>
          <p:cNvCxnSpPr>
            <a:cxnSpLocks/>
          </p:cNvCxnSpPr>
          <p:nvPr/>
        </p:nvCxnSpPr>
        <p:spPr>
          <a:xfrm flipH="1">
            <a:off x="6604001" y="4846810"/>
            <a:ext cx="33862" cy="216672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EDB739AE-452F-3D48-B8B9-11F8405B78EC}"/>
              </a:ext>
            </a:extLst>
          </p:cNvPr>
          <p:cNvCxnSpPr>
            <a:cxnSpLocks/>
          </p:cNvCxnSpPr>
          <p:nvPr/>
        </p:nvCxnSpPr>
        <p:spPr>
          <a:xfrm>
            <a:off x="8359075" y="5684027"/>
            <a:ext cx="0" cy="627448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Rectangle 185">
            <a:extLst>
              <a:ext uri="{FF2B5EF4-FFF2-40B4-BE49-F238E27FC236}">
                <a16:creationId xmlns:a16="http://schemas.microsoft.com/office/drawing/2014/main" id="{3E2FA0FF-E141-FE4B-9756-9F914A8947D0}"/>
              </a:ext>
            </a:extLst>
          </p:cNvPr>
          <p:cNvSpPr/>
          <p:nvPr/>
        </p:nvSpPr>
        <p:spPr>
          <a:xfrm>
            <a:off x="9077050" y="5219748"/>
            <a:ext cx="1118377" cy="450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FSH  Normal &amp; LH low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78422DCC-2AA0-D749-8725-7B441BCBED77}"/>
              </a:ext>
            </a:extLst>
          </p:cNvPr>
          <p:cNvSpPr txBox="1"/>
          <p:nvPr/>
        </p:nvSpPr>
        <p:spPr>
          <a:xfrm>
            <a:off x="8760105" y="5816475"/>
            <a:ext cx="188947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Hypothalamic amenorrhea</a:t>
            </a:r>
          </a:p>
          <a:p>
            <a:pPr algn="ctr"/>
            <a:r>
              <a:rPr lang="en-US" sz="1200" b="1" dirty="0"/>
              <a:t>Chronic disease</a:t>
            </a: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40EC706B-D1E8-9C4D-B9C0-FE8434544BE5}"/>
              </a:ext>
            </a:extLst>
          </p:cNvPr>
          <p:cNvCxnSpPr/>
          <p:nvPr/>
        </p:nvCxnSpPr>
        <p:spPr>
          <a:xfrm>
            <a:off x="9352482" y="5652381"/>
            <a:ext cx="0" cy="164094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94B99836-900A-1440-BBCA-DA4E621DED7C}"/>
              </a:ext>
            </a:extLst>
          </p:cNvPr>
          <p:cNvCxnSpPr>
            <a:stCxn id="106" idx="2"/>
          </p:cNvCxnSpPr>
          <p:nvPr/>
        </p:nvCxnSpPr>
        <p:spPr>
          <a:xfrm flipH="1">
            <a:off x="8550263" y="4916539"/>
            <a:ext cx="1622524" cy="303209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>
            <a:extLst>
              <a:ext uri="{FF2B5EF4-FFF2-40B4-BE49-F238E27FC236}">
                <a16:creationId xmlns:a16="http://schemas.microsoft.com/office/drawing/2014/main" id="{4F034C10-DFEB-D04F-8EF9-BE8D578E9CF2}"/>
              </a:ext>
            </a:extLst>
          </p:cNvPr>
          <p:cNvCxnSpPr>
            <a:stCxn id="106" idx="2"/>
          </p:cNvCxnSpPr>
          <p:nvPr/>
        </p:nvCxnSpPr>
        <p:spPr>
          <a:xfrm flipH="1">
            <a:off x="10030864" y="4916539"/>
            <a:ext cx="141923" cy="303209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08FF3435-50CF-0248-8560-3018118501CA}"/>
              </a:ext>
            </a:extLst>
          </p:cNvPr>
          <p:cNvCxnSpPr>
            <a:stCxn id="108" idx="3"/>
            <a:endCxn id="128" idx="1"/>
          </p:cNvCxnSpPr>
          <p:nvPr/>
        </p:nvCxnSpPr>
        <p:spPr>
          <a:xfrm flipV="1">
            <a:off x="9828490" y="6553581"/>
            <a:ext cx="781335" cy="29540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BBAA3522-5536-5547-BD0D-A07391DB1AC3}"/>
              </a:ext>
            </a:extLst>
          </p:cNvPr>
          <p:cNvCxnSpPr>
            <a:stCxn id="187" idx="3"/>
            <a:endCxn id="128" idx="0"/>
          </p:cNvCxnSpPr>
          <p:nvPr/>
        </p:nvCxnSpPr>
        <p:spPr>
          <a:xfrm>
            <a:off x="10649581" y="6047308"/>
            <a:ext cx="751332" cy="264167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927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450" y="-35006"/>
            <a:ext cx="8229600" cy="571875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Management Of Primary Amenorrhea</a:t>
            </a:r>
          </a:p>
        </p:txBody>
      </p:sp>
      <p:sp>
        <p:nvSpPr>
          <p:cNvPr id="4" name="Rectangle 3"/>
          <p:cNvSpPr/>
          <p:nvPr/>
        </p:nvSpPr>
        <p:spPr>
          <a:xfrm>
            <a:off x="4179134" y="515286"/>
            <a:ext cx="3918857" cy="4898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No menses  by age 13;no breast development</a:t>
            </a:r>
          </a:p>
          <a:p>
            <a:pPr algn="ctr"/>
            <a:r>
              <a:rPr lang="en-IN" sz="1200" b="1" dirty="0">
                <a:solidFill>
                  <a:schemeClr val="tx1"/>
                </a:solidFill>
              </a:rPr>
              <a:t>No menses by age 15:breast development seen</a:t>
            </a:r>
          </a:p>
        </p:txBody>
      </p:sp>
      <p:sp>
        <p:nvSpPr>
          <p:cNvPr id="5" name="Rectangle 4"/>
          <p:cNvSpPr/>
          <p:nvPr/>
        </p:nvSpPr>
        <p:spPr>
          <a:xfrm>
            <a:off x="4198511" y="1236428"/>
            <a:ext cx="3918857" cy="5747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History and clinical exam</a:t>
            </a:r>
          </a:p>
          <a:p>
            <a:pPr algn="ctr"/>
            <a:r>
              <a:rPr lang="en-IN" sz="1200" b="1" dirty="0">
                <a:solidFill>
                  <a:schemeClr val="tx1"/>
                </a:solidFill>
              </a:rPr>
              <a:t>Pelvic scan</a:t>
            </a:r>
          </a:p>
          <a:p>
            <a:pPr algn="ctr"/>
            <a:r>
              <a:rPr lang="en-IN" sz="1200" b="1" dirty="0" err="1">
                <a:solidFill>
                  <a:schemeClr val="tx1"/>
                </a:solidFill>
              </a:rPr>
              <a:t>S.Beta</a:t>
            </a:r>
            <a:r>
              <a:rPr lang="en-IN" sz="1200" b="1" dirty="0">
                <a:solidFill>
                  <a:schemeClr val="tx1"/>
                </a:solidFill>
              </a:rPr>
              <a:t>  HCG, FSH, TSH and Prolactin</a:t>
            </a:r>
          </a:p>
        </p:txBody>
      </p:sp>
      <p:sp>
        <p:nvSpPr>
          <p:cNvPr id="6" name="Rectangle 5"/>
          <p:cNvSpPr/>
          <p:nvPr/>
        </p:nvSpPr>
        <p:spPr>
          <a:xfrm>
            <a:off x="374744" y="3635396"/>
            <a:ext cx="654731" cy="3016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46XX</a:t>
            </a:r>
          </a:p>
        </p:txBody>
      </p:sp>
      <p:sp>
        <p:nvSpPr>
          <p:cNvPr id="8" name="Rectangle 7"/>
          <p:cNvSpPr/>
          <p:nvPr/>
        </p:nvSpPr>
        <p:spPr>
          <a:xfrm>
            <a:off x="3050114" y="3626675"/>
            <a:ext cx="653143" cy="287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46XY</a:t>
            </a:r>
          </a:p>
        </p:txBody>
      </p:sp>
      <p:sp>
        <p:nvSpPr>
          <p:cNvPr id="9" name="Rectangle 8"/>
          <p:cNvSpPr/>
          <p:nvPr/>
        </p:nvSpPr>
        <p:spPr>
          <a:xfrm>
            <a:off x="8820751" y="2352320"/>
            <a:ext cx="1658983" cy="3396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Uterus Present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893056" y="3646245"/>
            <a:ext cx="1240345" cy="4268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Primary Ovarian Insufficiency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910759" y="4451979"/>
            <a:ext cx="1505569" cy="13644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5-alpha-reductase deficiency-unable to convert Testosterone  to DHT</a:t>
            </a:r>
          </a:p>
          <a:p>
            <a:pPr algn="ctr"/>
            <a:r>
              <a:rPr lang="en-IN" sz="1200" b="1" dirty="0">
                <a:solidFill>
                  <a:srgbClr val="C00000"/>
                </a:solidFill>
              </a:rPr>
              <a:t>Vaginal reconstruction Gonadectomy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47831" y="5932660"/>
            <a:ext cx="2110108" cy="863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Outflow tract obstruction – imperforate hymen or vaginal septum</a:t>
            </a:r>
          </a:p>
          <a:p>
            <a:pPr algn="ctr"/>
            <a:r>
              <a:rPr lang="en-IN" sz="1200" b="1" dirty="0">
                <a:solidFill>
                  <a:srgbClr val="C00000"/>
                </a:solidFill>
              </a:rPr>
              <a:t>Hymenoplasty / Septal resection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646320" y="2947966"/>
            <a:ext cx="1854926" cy="3396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 err="1">
                <a:solidFill>
                  <a:schemeClr val="tx1"/>
                </a:solidFill>
              </a:rPr>
              <a:t>Karyotype</a:t>
            </a:r>
            <a:r>
              <a:rPr lang="en-IN" sz="1200" b="1" dirty="0">
                <a:solidFill>
                  <a:schemeClr val="tx1"/>
                </a:solidFill>
              </a:rPr>
              <a:t> and total testosterone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955262" y="4435091"/>
            <a:ext cx="1673635" cy="1612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Complete androgen insensitivity syndrome-phenotypic female, normal male range of Testosterone</a:t>
            </a:r>
          </a:p>
          <a:p>
            <a:pPr algn="ctr"/>
            <a:r>
              <a:rPr lang="en-IN" sz="1200" b="1" dirty="0">
                <a:solidFill>
                  <a:srgbClr val="C00000"/>
                </a:solidFill>
              </a:rPr>
              <a:t>Vaginal reconstruction Gonadectomy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60456" y="2384366"/>
            <a:ext cx="1386251" cy="3396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b="1" dirty="0">
                <a:solidFill>
                  <a:schemeClr val="tx1"/>
                </a:solidFill>
              </a:rPr>
              <a:t>Uterus Absent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43108" y="2375175"/>
            <a:ext cx="1118005" cy="3001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b="1" dirty="0">
                <a:solidFill>
                  <a:schemeClr val="tx1"/>
                </a:solidFill>
              </a:rPr>
              <a:t>Pregnant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7138" y="4246221"/>
            <a:ext cx="1539829" cy="14378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Mullerian agenesis*</a:t>
            </a:r>
          </a:p>
          <a:p>
            <a:pPr algn="ctr"/>
            <a:r>
              <a:rPr lang="en-IN" sz="1200" b="1" dirty="0">
                <a:solidFill>
                  <a:schemeClr val="tx1"/>
                </a:solidFill>
              </a:rPr>
              <a:t>Absent uterus and vagina </a:t>
            </a:r>
          </a:p>
          <a:p>
            <a:pPr algn="ctr"/>
            <a:endParaRPr lang="en-IN" sz="1200" b="1" dirty="0">
              <a:solidFill>
                <a:schemeClr val="tx1"/>
              </a:solidFill>
            </a:endParaRPr>
          </a:p>
          <a:p>
            <a:pPr algn="ctr"/>
            <a:r>
              <a:rPr lang="en-IN" sz="1200" b="1" dirty="0">
                <a:solidFill>
                  <a:srgbClr val="C00000"/>
                </a:solidFill>
              </a:rPr>
              <a:t>Vaginal reconstruction and Surrogacy for baby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550263" y="3079682"/>
            <a:ext cx="1480601" cy="2750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Normal FSH &amp; LH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943805" y="3515541"/>
            <a:ext cx="1621385" cy="3360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breast ≥Tanner stage 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1038975" y="3023384"/>
            <a:ext cx="914400" cy="2590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High FSH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031179" y="3999082"/>
            <a:ext cx="430053" cy="2209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915869" y="5087106"/>
            <a:ext cx="650643" cy="3295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29" name="Straight Arrow Connector 28"/>
          <p:cNvCxnSpPr>
            <a:stCxn id="4" idx="2"/>
            <a:endCxn id="5" idx="0"/>
          </p:cNvCxnSpPr>
          <p:nvPr/>
        </p:nvCxnSpPr>
        <p:spPr>
          <a:xfrm>
            <a:off x="6138563" y="1005143"/>
            <a:ext cx="19377" cy="231285"/>
          </a:xfrm>
          <a:prstGeom prst="straightConnector1">
            <a:avLst/>
          </a:prstGeom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20" idx="0"/>
            <a:endCxn id="20" idx="0"/>
          </p:cNvCxnSpPr>
          <p:nvPr/>
        </p:nvCxnSpPr>
        <p:spPr>
          <a:xfrm>
            <a:off x="2553582" y="2384366"/>
            <a:ext cx="0" cy="0"/>
          </a:xfrm>
          <a:prstGeom prst="straightConnector1">
            <a:avLst/>
          </a:prstGeom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cxnSpLocks/>
          </p:cNvCxnSpPr>
          <p:nvPr/>
        </p:nvCxnSpPr>
        <p:spPr>
          <a:xfrm>
            <a:off x="9639771" y="2077100"/>
            <a:ext cx="0" cy="281621"/>
          </a:xfrm>
          <a:prstGeom prst="straightConnector1">
            <a:avLst/>
          </a:prstGeom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cxnSpLocks/>
            <a:stCxn id="6" idx="2"/>
          </p:cNvCxnSpPr>
          <p:nvPr/>
        </p:nvCxnSpPr>
        <p:spPr>
          <a:xfrm>
            <a:off x="702109" y="3937043"/>
            <a:ext cx="0" cy="299247"/>
          </a:xfrm>
          <a:prstGeom prst="straightConnector1">
            <a:avLst/>
          </a:prstGeom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cxnSpLocks/>
          </p:cNvCxnSpPr>
          <p:nvPr/>
        </p:nvCxnSpPr>
        <p:spPr>
          <a:xfrm>
            <a:off x="3471635" y="4211433"/>
            <a:ext cx="1080582" cy="8609"/>
          </a:xfrm>
          <a:prstGeom prst="line">
            <a:avLst/>
          </a:prstGeom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2657033" y="4211434"/>
            <a:ext cx="809101" cy="1588"/>
          </a:xfrm>
          <a:prstGeom prst="line">
            <a:avLst/>
          </a:prstGeom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rot="16200000" flipH="1">
            <a:off x="2541687" y="4338140"/>
            <a:ext cx="284315" cy="1588"/>
          </a:xfrm>
          <a:prstGeom prst="straightConnector1">
            <a:avLst/>
          </a:prstGeom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cxnSpLocks/>
          </p:cNvCxnSpPr>
          <p:nvPr/>
        </p:nvCxnSpPr>
        <p:spPr>
          <a:xfrm>
            <a:off x="4541612" y="4181597"/>
            <a:ext cx="0" cy="316129"/>
          </a:xfrm>
          <a:prstGeom prst="straightConnector1">
            <a:avLst/>
          </a:prstGeom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/>
            <a:stCxn id="25" idx="2"/>
            <a:endCxn id="10" idx="0"/>
          </p:cNvCxnSpPr>
          <p:nvPr/>
        </p:nvCxnSpPr>
        <p:spPr>
          <a:xfrm>
            <a:off x="11496175" y="3282392"/>
            <a:ext cx="17054" cy="363853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9120011" y="4012359"/>
            <a:ext cx="471783" cy="2076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9695993" y="4476687"/>
            <a:ext cx="953588" cy="4398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 Repeat FSH/LH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430821" y="3023409"/>
            <a:ext cx="1338894" cy="2735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Low FSH and LH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7632150" y="6315100"/>
            <a:ext cx="2196340" cy="5360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Constitutional delay of puberty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Congenital </a:t>
            </a:r>
            <a:r>
              <a:rPr lang="en-US" sz="1200" b="1" dirty="0" err="1">
                <a:solidFill>
                  <a:schemeClr val="tx1"/>
                </a:solidFill>
              </a:rPr>
              <a:t>GnRH</a:t>
            </a:r>
            <a:r>
              <a:rPr lang="en-US" sz="1200" b="1" dirty="0">
                <a:solidFill>
                  <a:schemeClr val="tx1"/>
                </a:solidFill>
              </a:rPr>
              <a:t> deficiency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Other H-P disorders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006924" y="3587572"/>
            <a:ext cx="1664466" cy="6098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1200" b="1" dirty="0" err="1">
                <a:solidFill>
                  <a:schemeClr val="tx1"/>
                </a:solidFill>
              </a:rPr>
              <a:t>Hypogonadotropic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Hypogonadism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6279975" y="4361525"/>
            <a:ext cx="1850956" cy="4852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Any anatomic abnormality identifies on USG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AF0DF3B-1C05-2C43-8FDE-98F904BBC17B}"/>
              </a:ext>
            </a:extLst>
          </p:cNvPr>
          <p:cNvCxnSpPr>
            <a:cxnSpLocks/>
          </p:cNvCxnSpPr>
          <p:nvPr/>
        </p:nvCxnSpPr>
        <p:spPr>
          <a:xfrm>
            <a:off x="702110" y="2054086"/>
            <a:ext cx="8937661" cy="23014"/>
          </a:xfrm>
          <a:prstGeom prst="line">
            <a:avLst/>
          </a:prstGeom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4DE294D-512A-694C-ABD9-68F0E040D6C6}"/>
              </a:ext>
            </a:extLst>
          </p:cNvPr>
          <p:cNvCxnSpPr>
            <a:stCxn id="5" idx="2"/>
          </p:cNvCxnSpPr>
          <p:nvPr/>
        </p:nvCxnSpPr>
        <p:spPr>
          <a:xfrm flipH="1">
            <a:off x="6157939" y="1811195"/>
            <a:ext cx="1" cy="235441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D219C2B-3B6E-A944-AF0D-FC16C1E3484A}"/>
              </a:ext>
            </a:extLst>
          </p:cNvPr>
          <p:cNvCxnSpPr/>
          <p:nvPr/>
        </p:nvCxnSpPr>
        <p:spPr>
          <a:xfrm>
            <a:off x="2536371" y="2077100"/>
            <a:ext cx="0" cy="307266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55E065C-1903-1842-B2C5-D0BE400FA321}"/>
              </a:ext>
            </a:extLst>
          </p:cNvPr>
          <p:cNvCxnSpPr>
            <a:cxnSpLocks/>
          </p:cNvCxnSpPr>
          <p:nvPr/>
        </p:nvCxnSpPr>
        <p:spPr>
          <a:xfrm>
            <a:off x="702110" y="2064359"/>
            <a:ext cx="1" cy="286720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4D33D91-CB90-1145-885F-CDAA51CE3488}"/>
              </a:ext>
            </a:extLst>
          </p:cNvPr>
          <p:cNvCxnSpPr>
            <a:stCxn id="20" idx="2"/>
          </p:cNvCxnSpPr>
          <p:nvPr/>
        </p:nvCxnSpPr>
        <p:spPr>
          <a:xfrm flipH="1">
            <a:off x="2553407" y="2724001"/>
            <a:ext cx="175" cy="248193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804AB0F-598E-6741-8EA3-2005FF87C1DC}"/>
              </a:ext>
            </a:extLst>
          </p:cNvPr>
          <p:cNvCxnSpPr/>
          <p:nvPr/>
        </p:nvCxnSpPr>
        <p:spPr>
          <a:xfrm>
            <a:off x="725388" y="3450040"/>
            <a:ext cx="2775858" cy="0"/>
          </a:xfrm>
          <a:prstGeom prst="line">
            <a:avLst/>
          </a:prstGeom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08F68BDB-FB6F-9B42-8015-842857A2F1A7}"/>
              </a:ext>
            </a:extLst>
          </p:cNvPr>
          <p:cNvCxnSpPr/>
          <p:nvPr/>
        </p:nvCxnSpPr>
        <p:spPr>
          <a:xfrm>
            <a:off x="2297485" y="3313720"/>
            <a:ext cx="0" cy="147974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E56007CC-C37A-974A-8969-C89AA6003C3E}"/>
              </a:ext>
            </a:extLst>
          </p:cNvPr>
          <p:cNvCxnSpPr/>
          <p:nvPr/>
        </p:nvCxnSpPr>
        <p:spPr>
          <a:xfrm>
            <a:off x="3472218" y="3464234"/>
            <a:ext cx="0" cy="188977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53B4713-9000-A34E-AF06-BBBDDD0A813B}"/>
              </a:ext>
            </a:extLst>
          </p:cNvPr>
          <p:cNvCxnSpPr/>
          <p:nvPr/>
        </p:nvCxnSpPr>
        <p:spPr>
          <a:xfrm>
            <a:off x="725388" y="3471202"/>
            <a:ext cx="0" cy="175043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A22DBAC-0588-D548-90C4-4B89C2F72076}"/>
              </a:ext>
            </a:extLst>
          </p:cNvPr>
          <p:cNvCxnSpPr/>
          <p:nvPr/>
        </p:nvCxnSpPr>
        <p:spPr>
          <a:xfrm>
            <a:off x="3391200" y="3937043"/>
            <a:ext cx="0" cy="244554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116D520-8A20-B845-B2D2-325CC74834F8}"/>
              </a:ext>
            </a:extLst>
          </p:cNvPr>
          <p:cNvCxnSpPr>
            <a:stCxn id="9" idx="2"/>
            <a:endCxn id="25" idx="0"/>
          </p:cNvCxnSpPr>
          <p:nvPr/>
        </p:nvCxnSpPr>
        <p:spPr>
          <a:xfrm>
            <a:off x="9650243" y="2691954"/>
            <a:ext cx="1845932" cy="331430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CBDD44A1-C377-A940-B8EA-85CADD4CDA43}"/>
              </a:ext>
            </a:extLst>
          </p:cNvPr>
          <p:cNvCxnSpPr>
            <a:stCxn id="10" idx="2"/>
          </p:cNvCxnSpPr>
          <p:nvPr/>
        </p:nvCxnSpPr>
        <p:spPr>
          <a:xfrm flipH="1">
            <a:off x="11513228" y="4073057"/>
            <a:ext cx="1" cy="529651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002FF8D0-29B2-1D40-91B4-501D40E37266}"/>
              </a:ext>
            </a:extLst>
          </p:cNvPr>
          <p:cNvSpPr/>
          <p:nvPr/>
        </p:nvSpPr>
        <p:spPr>
          <a:xfrm>
            <a:off x="10703144" y="4602708"/>
            <a:ext cx="1430257" cy="1327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Turners or presence of ‘Y’ chromosome</a:t>
            </a:r>
          </a:p>
          <a:p>
            <a:pPr algn="ctr"/>
            <a:r>
              <a:rPr lang="en-US" sz="1400" b="1" dirty="0">
                <a:solidFill>
                  <a:srgbClr val="C00000"/>
                </a:solidFill>
              </a:rPr>
              <a:t>HRT</a:t>
            </a:r>
          </a:p>
          <a:p>
            <a:pPr algn="ctr"/>
            <a:r>
              <a:rPr lang="en-US" sz="1400" b="1" dirty="0">
                <a:solidFill>
                  <a:srgbClr val="C00000"/>
                </a:solidFill>
              </a:rPr>
              <a:t>Oocyte Donation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CD5CC48F-8F3F-5444-8FD8-1FEEB6624C99}"/>
              </a:ext>
            </a:extLst>
          </p:cNvPr>
          <p:cNvCxnSpPr>
            <a:cxnSpLocks/>
            <a:stCxn id="9" idx="2"/>
            <a:endCxn id="23" idx="0"/>
          </p:cNvCxnSpPr>
          <p:nvPr/>
        </p:nvCxnSpPr>
        <p:spPr>
          <a:xfrm flipH="1">
            <a:off x="9290564" y="2691954"/>
            <a:ext cx="359679" cy="387728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5D074BCE-926A-F740-B909-1BAA09A86292}"/>
              </a:ext>
            </a:extLst>
          </p:cNvPr>
          <p:cNvCxnSpPr>
            <a:stCxn id="9" idx="2"/>
            <a:endCxn id="107" idx="0"/>
          </p:cNvCxnSpPr>
          <p:nvPr/>
        </p:nvCxnSpPr>
        <p:spPr>
          <a:xfrm flipH="1">
            <a:off x="7100268" y="2691954"/>
            <a:ext cx="2549975" cy="331455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FC82BAE6-786E-6840-9695-B472A9E83247}"/>
              </a:ext>
            </a:extLst>
          </p:cNvPr>
          <p:cNvCxnSpPr>
            <a:stCxn id="107" idx="2"/>
          </p:cNvCxnSpPr>
          <p:nvPr/>
        </p:nvCxnSpPr>
        <p:spPr>
          <a:xfrm>
            <a:off x="7100268" y="3296985"/>
            <a:ext cx="0" cy="290587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E236E17C-20A3-DD4E-A2E6-52F867EDD29E}"/>
              </a:ext>
            </a:extLst>
          </p:cNvPr>
          <p:cNvCxnSpPr>
            <a:endCxn id="26" idx="0"/>
          </p:cNvCxnSpPr>
          <p:nvPr/>
        </p:nvCxnSpPr>
        <p:spPr>
          <a:xfrm>
            <a:off x="10246206" y="3851562"/>
            <a:ext cx="0" cy="147520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D7B892F6-E7E4-B744-9825-4CEF00CA5EE4}"/>
              </a:ext>
            </a:extLst>
          </p:cNvPr>
          <p:cNvCxnSpPr>
            <a:endCxn id="82" idx="0"/>
          </p:cNvCxnSpPr>
          <p:nvPr/>
        </p:nvCxnSpPr>
        <p:spPr>
          <a:xfrm>
            <a:off x="9352482" y="3851562"/>
            <a:ext cx="3421" cy="160797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7BA8B12E-9505-6F4E-BFDC-D2F2B80DFE1E}"/>
              </a:ext>
            </a:extLst>
          </p:cNvPr>
          <p:cNvCxnSpPr>
            <a:cxnSpLocks/>
            <a:stCxn id="82" idx="1"/>
          </p:cNvCxnSpPr>
          <p:nvPr/>
        </p:nvCxnSpPr>
        <p:spPr>
          <a:xfrm flipH="1">
            <a:off x="7764813" y="4116201"/>
            <a:ext cx="1355198" cy="199024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0" name="Rectangle 149">
            <a:extLst>
              <a:ext uri="{FF2B5EF4-FFF2-40B4-BE49-F238E27FC236}">
                <a16:creationId xmlns:a16="http://schemas.microsoft.com/office/drawing/2014/main" id="{AD67DDFB-232F-4149-9899-5ADC4BFC7D76}"/>
              </a:ext>
            </a:extLst>
          </p:cNvPr>
          <p:cNvSpPr/>
          <p:nvPr/>
        </p:nvSpPr>
        <p:spPr>
          <a:xfrm>
            <a:off x="6069228" y="5063765"/>
            <a:ext cx="650643" cy="3295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Yes</a:t>
            </a:r>
          </a:p>
        </p:txBody>
      </p: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5AD23812-CC89-BB45-A8A9-F85C493E4B34}"/>
              </a:ext>
            </a:extLst>
          </p:cNvPr>
          <p:cNvCxnSpPr>
            <a:cxnSpLocks/>
            <a:stCxn id="150" idx="2"/>
          </p:cNvCxnSpPr>
          <p:nvPr/>
        </p:nvCxnSpPr>
        <p:spPr>
          <a:xfrm flipH="1">
            <a:off x="5047194" y="5393322"/>
            <a:ext cx="1347356" cy="536465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Rectangle 147">
            <a:extLst>
              <a:ext uri="{FF2B5EF4-FFF2-40B4-BE49-F238E27FC236}">
                <a16:creationId xmlns:a16="http://schemas.microsoft.com/office/drawing/2014/main" id="{4D7892D3-3B44-9C43-8B26-7AB9CFA95100}"/>
              </a:ext>
            </a:extLst>
          </p:cNvPr>
          <p:cNvSpPr/>
          <p:nvPr/>
        </p:nvSpPr>
        <p:spPr>
          <a:xfrm>
            <a:off x="6237419" y="5787446"/>
            <a:ext cx="1329093" cy="10873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High prolactin/TSH/</a:t>
            </a:r>
          </a:p>
          <a:p>
            <a:pPr algn="ctr"/>
            <a:r>
              <a:rPr lang="en-US" sz="1200" b="1" dirty="0">
                <a:solidFill>
                  <a:srgbClr val="C00000"/>
                </a:solidFill>
              </a:rPr>
              <a:t>Treat</a:t>
            </a:r>
          </a:p>
          <a:p>
            <a:pPr algn="ctr"/>
            <a:r>
              <a:rPr lang="en-US" sz="1200" b="1" dirty="0">
                <a:solidFill>
                  <a:srgbClr val="C00000"/>
                </a:solidFill>
              </a:rPr>
              <a:t>Surgery for Pituitary Adenoma</a:t>
            </a:r>
          </a:p>
        </p:txBody>
      </p: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28618CF7-82F3-7B4A-8E59-ED5F37247A40}"/>
              </a:ext>
            </a:extLst>
          </p:cNvPr>
          <p:cNvCxnSpPr>
            <a:cxnSpLocks/>
          </p:cNvCxnSpPr>
          <p:nvPr/>
        </p:nvCxnSpPr>
        <p:spPr>
          <a:xfrm>
            <a:off x="7227586" y="5416663"/>
            <a:ext cx="0" cy="399812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9B67822A-2AC2-C94D-A394-92D4248DE483}"/>
              </a:ext>
            </a:extLst>
          </p:cNvPr>
          <p:cNvCxnSpPr>
            <a:stCxn id="26" idx="2"/>
          </p:cNvCxnSpPr>
          <p:nvPr/>
        </p:nvCxnSpPr>
        <p:spPr>
          <a:xfrm>
            <a:off x="10246206" y="4220042"/>
            <a:ext cx="16844" cy="256645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Rectangle 163">
            <a:extLst>
              <a:ext uri="{FF2B5EF4-FFF2-40B4-BE49-F238E27FC236}">
                <a16:creationId xmlns:a16="http://schemas.microsoft.com/office/drawing/2014/main" id="{BD657C0A-6177-3C41-B186-04D6D1A39479}"/>
              </a:ext>
            </a:extLst>
          </p:cNvPr>
          <p:cNvSpPr/>
          <p:nvPr/>
        </p:nvSpPr>
        <p:spPr>
          <a:xfrm>
            <a:off x="8114153" y="5228270"/>
            <a:ext cx="809116" cy="4418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FSH &amp; LH very low</a:t>
            </a:r>
          </a:p>
        </p:txBody>
      </p: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6086C922-9327-094D-9039-906BD2C3B079}"/>
              </a:ext>
            </a:extLst>
          </p:cNvPr>
          <p:cNvCxnSpPr/>
          <p:nvPr/>
        </p:nvCxnSpPr>
        <p:spPr>
          <a:xfrm>
            <a:off x="7344229" y="4846810"/>
            <a:ext cx="0" cy="216672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EE6ECA06-4D67-E64D-B26A-E31D34E2D683}"/>
              </a:ext>
            </a:extLst>
          </p:cNvPr>
          <p:cNvCxnSpPr>
            <a:cxnSpLocks/>
          </p:cNvCxnSpPr>
          <p:nvPr/>
        </p:nvCxnSpPr>
        <p:spPr>
          <a:xfrm flipH="1">
            <a:off x="6604001" y="4846810"/>
            <a:ext cx="33862" cy="216672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EDB739AE-452F-3D48-B8B9-11F8405B78EC}"/>
              </a:ext>
            </a:extLst>
          </p:cNvPr>
          <p:cNvCxnSpPr>
            <a:cxnSpLocks/>
          </p:cNvCxnSpPr>
          <p:nvPr/>
        </p:nvCxnSpPr>
        <p:spPr>
          <a:xfrm>
            <a:off x="8359075" y="5684027"/>
            <a:ext cx="0" cy="627448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Rectangle 185">
            <a:extLst>
              <a:ext uri="{FF2B5EF4-FFF2-40B4-BE49-F238E27FC236}">
                <a16:creationId xmlns:a16="http://schemas.microsoft.com/office/drawing/2014/main" id="{3E2FA0FF-E141-FE4B-9756-9F914A8947D0}"/>
              </a:ext>
            </a:extLst>
          </p:cNvPr>
          <p:cNvSpPr/>
          <p:nvPr/>
        </p:nvSpPr>
        <p:spPr>
          <a:xfrm>
            <a:off x="9077050" y="5219748"/>
            <a:ext cx="1118377" cy="450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FSH  Normal &amp; LH low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78422DCC-2AA0-D749-8725-7B441BCBED77}"/>
              </a:ext>
            </a:extLst>
          </p:cNvPr>
          <p:cNvSpPr txBox="1"/>
          <p:nvPr/>
        </p:nvSpPr>
        <p:spPr>
          <a:xfrm>
            <a:off x="8760105" y="5816475"/>
            <a:ext cx="188947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Hypothalamic amenorrhea</a:t>
            </a:r>
          </a:p>
          <a:p>
            <a:pPr algn="ctr"/>
            <a:r>
              <a:rPr lang="en-US" sz="1200" b="1" dirty="0"/>
              <a:t>Chronic disease</a:t>
            </a: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40EC706B-D1E8-9C4D-B9C0-FE8434544BE5}"/>
              </a:ext>
            </a:extLst>
          </p:cNvPr>
          <p:cNvCxnSpPr/>
          <p:nvPr/>
        </p:nvCxnSpPr>
        <p:spPr>
          <a:xfrm>
            <a:off x="9352482" y="5652381"/>
            <a:ext cx="0" cy="164094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94B99836-900A-1440-BBCA-DA4E621DED7C}"/>
              </a:ext>
            </a:extLst>
          </p:cNvPr>
          <p:cNvCxnSpPr>
            <a:stCxn id="106" idx="2"/>
          </p:cNvCxnSpPr>
          <p:nvPr/>
        </p:nvCxnSpPr>
        <p:spPr>
          <a:xfrm flipH="1">
            <a:off x="8550263" y="4916539"/>
            <a:ext cx="1622524" cy="303209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>
            <a:extLst>
              <a:ext uri="{FF2B5EF4-FFF2-40B4-BE49-F238E27FC236}">
                <a16:creationId xmlns:a16="http://schemas.microsoft.com/office/drawing/2014/main" id="{4F034C10-DFEB-D04F-8EF9-BE8D578E9CF2}"/>
              </a:ext>
            </a:extLst>
          </p:cNvPr>
          <p:cNvCxnSpPr>
            <a:stCxn id="106" idx="2"/>
          </p:cNvCxnSpPr>
          <p:nvPr/>
        </p:nvCxnSpPr>
        <p:spPr>
          <a:xfrm flipH="1">
            <a:off x="10030864" y="4916539"/>
            <a:ext cx="141923" cy="303209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08FF3435-50CF-0248-8560-3018118501CA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9828490" y="6597891"/>
            <a:ext cx="874654" cy="13504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BBAA3522-5536-5547-BD0D-A07391DB1AC3}"/>
              </a:ext>
            </a:extLst>
          </p:cNvPr>
          <p:cNvCxnSpPr>
            <a:cxnSpLocks/>
            <a:stCxn id="187" idx="3"/>
            <a:endCxn id="3" idx="0"/>
          </p:cNvCxnSpPr>
          <p:nvPr/>
        </p:nvCxnSpPr>
        <p:spPr>
          <a:xfrm>
            <a:off x="10649581" y="6047308"/>
            <a:ext cx="768692" cy="333254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F9AE6BF-4A85-694E-AB83-FD7CA7DF506F}"/>
              </a:ext>
            </a:extLst>
          </p:cNvPr>
          <p:cNvSpPr txBox="1"/>
          <p:nvPr/>
        </p:nvSpPr>
        <p:spPr>
          <a:xfrm>
            <a:off x="10703144" y="6380562"/>
            <a:ext cx="143025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HRT for unmarried HMG for ovulation</a:t>
            </a:r>
            <a:endParaRPr lang="en-US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46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112818" y="-231432"/>
            <a:ext cx="8243455" cy="986301"/>
          </a:xfrm>
          <a:noFill/>
        </p:spPr>
        <p:txBody>
          <a:bodyPr vert="horz" lIns="82058" tIns="41029" rIns="82058" bIns="45720" rtlCol="0" anchor="ctr">
            <a:noAutofit/>
          </a:bodyPr>
          <a:lstStyle/>
          <a:p>
            <a:pPr algn="ctr" eaLnBrk="1" hangingPunct="1">
              <a:buClr>
                <a:schemeClr val="accent1">
                  <a:lumMod val="40000"/>
                  <a:lumOff val="60000"/>
                </a:schemeClr>
              </a:buClr>
              <a:defRPr/>
            </a:pPr>
            <a:r>
              <a:rPr lang="en-US" sz="3200" b="1" u="sng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+mn-lt"/>
              </a:rPr>
              <a:t>Evaluation Of Secondary Amenorrhea</a:t>
            </a:r>
          </a:p>
        </p:txBody>
      </p:sp>
      <p:sp>
        <p:nvSpPr>
          <p:cNvPr id="3" name="Process 2"/>
          <p:cNvSpPr/>
          <p:nvPr/>
        </p:nvSpPr>
        <p:spPr bwMode="auto">
          <a:xfrm>
            <a:off x="4433456" y="1037599"/>
            <a:ext cx="2909454" cy="290088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Negative urine pregnancy test</a:t>
            </a: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 bwMode="auto">
          <a:xfrm flipV="1">
            <a:off x="1371023" y="2009589"/>
            <a:ext cx="7218796" cy="10979"/>
          </a:xfrm>
          <a:prstGeom prst="lin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/>
            <a:endCxn id="131" idx="0"/>
          </p:cNvCxnSpPr>
          <p:nvPr/>
        </p:nvCxnSpPr>
        <p:spPr bwMode="auto">
          <a:xfrm flipH="1">
            <a:off x="1371023" y="2009589"/>
            <a:ext cx="2" cy="419561"/>
          </a:xfrm>
          <a:prstGeom prst="straightConnector1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 bwMode="auto">
          <a:xfrm>
            <a:off x="8589819" y="2009589"/>
            <a:ext cx="0" cy="362611"/>
          </a:xfrm>
          <a:prstGeom prst="straightConnector1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rocess 12"/>
          <p:cNvSpPr/>
          <p:nvPr/>
        </p:nvSpPr>
        <p:spPr bwMode="auto">
          <a:xfrm>
            <a:off x="568699" y="3056271"/>
            <a:ext cx="1731818" cy="43513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Progestin challenge test</a:t>
            </a:r>
          </a:p>
        </p:txBody>
      </p:sp>
      <p:sp>
        <p:nvSpPr>
          <p:cNvPr id="14" name="Process 13"/>
          <p:cNvSpPr/>
          <p:nvPr/>
        </p:nvSpPr>
        <p:spPr bwMode="auto">
          <a:xfrm>
            <a:off x="9771743" y="4779768"/>
            <a:ext cx="2235199" cy="43513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b="1" dirty="0">
                <a:solidFill>
                  <a:srgbClr val="000000"/>
                </a:solidFill>
              </a:rPr>
              <a:t>Negative MRI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600" b="1" dirty="0">
                <a:solidFill>
                  <a:srgbClr val="000000"/>
                </a:solidFill>
              </a:rPr>
              <a:t>Consider other causes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1246910" y="3690596"/>
            <a:ext cx="1939636" cy="0"/>
          </a:xfrm>
          <a:prstGeom prst="lin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Process 36"/>
          <p:cNvSpPr/>
          <p:nvPr/>
        </p:nvSpPr>
        <p:spPr bwMode="auto">
          <a:xfrm>
            <a:off x="2697103" y="3879255"/>
            <a:ext cx="2151988" cy="35163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No withdrawal bleed</a:t>
            </a:r>
          </a:p>
        </p:txBody>
      </p:sp>
      <p:sp>
        <p:nvSpPr>
          <p:cNvPr id="38" name="Process 37"/>
          <p:cNvSpPr/>
          <p:nvPr/>
        </p:nvSpPr>
        <p:spPr bwMode="auto">
          <a:xfrm>
            <a:off x="6549905" y="3547570"/>
            <a:ext cx="2078182" cy="286052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Prolactin </a:t>
            </a:r>
            <a:r>
              <a:rPr lang="en-US" sz="1600" b="1" u="sng" dirty="0">
                <a:solidFill>
                  <a:srgbClr val="000000"/>
                </a:solidFill>
              </a:rPr>
              <a:t>&lt; </a:t>
            </a:r>
            <a:r>
              <a:rPr lang="en-US" sz="1600" b="1" dirty="0">
                <a:solidFill>
                  <a:srgbClr val="000000"/>
                </a:solidFill>
              </a:rPr>
              <a:t>100 </a:t>
            </a:r>
            <a:r>
              <a:rPr lang="en-US" sz="1600" b="1" dirty="0" err="1">
                <a:solidFill>
                  <a:srgbClr val="000000"/>
                </a:solidFill>
              </a:rPr>
              <a:t>ng</a:t>
            </a:r>
            <a:r>
              <a:rPr lang="en-US" sz="1600" b="1" dirty="0">
                <a:solidFill>
                  <a:srgbClr val="000000"/>
                </a:solidFill>
              </a:rPr>
              <a:t>/mL</a:t>
            </a:r>
          </a:p>
        </p:txBody>
      </p:sp>
      <p:sp>
        <p:nvSpPr>
          <p:cNvPr id="39" name="Process 38"/>
          <p:cNvSpPr/>
          <p:nvPr/>
        </p:nvSpPr>
        <p:spPr bwMode="auto">
          <a:xfrm>
            <a:off x="9786258" y="3464829"/>
            <a:ext cx="2191656" cy="324332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Prolactin &gt; 100 </a:t>
            </a:r>
            <a:r>
              <a:rPr lang="en-US" sz="1600" b="1" dirty="0" err="1">
                <a:solidFill>
                  <a:srgbClr val="000000"/>
                </a:solidFill>
              </a:rPr>
              <a:t>ng</a:t>
            </a:r>
            <a:r>
              <a:rPr lang="en-US" sz="1600" b="1" dirty="0">
                <a:solidFill>
                  <a:srgbClr val="000000"/>
                </a:solidFill>
              </a:rPr>
              <a:t>/mL</a:t>
            </a:r>
          </a:p>
        </p:txBody>
      </p:sp>
      <p:cxnSp>
        <p:nvCxnSpPr>
          <p:cNvPr id="9234" name="Straight Arrow Connector 9233"/>
          <p:cNvCxnSpPr>
            <a:cxnSpLocks/>
          </p:cNvCxnSpPr>
          <p:nvPr/>
        </p:nvCxnSpPr>
        <p:spPr bwMode="auto">
          <a:xfrm>
            <a:off x="1257467" y="3692614"/>
            <a:ext cx="0" cy="241591"/>
          </a:xfrm>
          <a:prstGeom prst="straightConnector1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Process 55"/>
          <p:cNvSpPr/>
          <p:nvPr/>
        </p:nvSpPr>
        <p:spPr bwMode="auto">
          <a:xfrm>
            <a:off x="4792943" y="5822525"/>
            <a:ext cx="1177636" cy="39335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Check FSH</a:t>
            </a:r>
          </a:p>
        </p:txBody>
      </p:sp>
      <p:sp>
        <p:nvSpPr>
          <p:cNvPr id="57" name="Process 56"/>
          <p:cNvSpPr/>
          <p:nvPr/>
        </p:nvSpPr>
        <p:spPr bwMode="auto">
          <a:xfrm>
            <a:off x="2676876" y="4534421"/>
            <a:ext cx="2196311" cy="43513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Estrogen/progestin</a:t>
            </a:r>
          </a:p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Challenge test</a:t>
            </a:r>
          </a:p>
        </p:txBody>
      </p:sp>
      <p:sp>
        <p:nvSpPr>
          <p:cNvPr id="58" name="Process 57"/>
          <p:cNvSpPr/>
          <p:nvPr/>
        </p:nvSpPr>
        <p:spPr bwMode="auto">
          <a:xfrm>
            <a:off x="67129" y="4608475"/>
            <a:ext cx="2129803" cy="504955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Normogonadotropic</a:t>
            </a:r>
          </a:p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hypogonadism</a:t>
            </a:r>
          </a:p>
        </p:txBody>
      </p:sp>
      <p:sp>
        <p:nvSpPr>
          <p:cNvPr id="59" name="Process 58"/>
          <p:cNvSpPr/>
          <p:nvPr/>
        </p:nvSpPr>
        <p:spPr bwMode="auto">
          <a:xfrm>
            <a:off x="7709986" y="5258758"/>
            <a:ext cx="2061757" cy="43513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>
                <a:solidFill>
                  <a:srgbClr val="000000"/>
                </a:solidFill>
              </a:rPr>
              <a:t>Hypergonadotrpoic</a:t>
            </a:r>
            <a:r>
              <a:rPr lang="en-US" sz="1600" b="1" dirty="0">
                <a:solidFill>
                  <a:srgbClr val="000000"/>
                </a:solidFill>
              </a:rPr>
              <a:t> hypogonadism</a:t>
            </a:r>
          </a:p>
        </p:txBody>
      </p:sp>
      <p:sp>
        <p:nvSpPr>
          <p:cNvPr id="60" name="Process 59"/>
          <p:cNvSpPr/>
          <p:nvPr/>
        </p:nvSpPr>
        <p:spPr bwMode="auto">
          <a:xfrm>
            <a:off x="69275" y="3898463"/>
            <a:ext cx="1729673" cy="314056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Withdrawal bleed</a:t>
            </a:r>
          </a:p>
        </p:txBody>
      </p:sp>
      <p:sp>
        <p:nvSpPr>
          <p:cNvPr id="61" name="Process 60"/>
          <p:cNvSpPr/>
          <p:nvPr/>
        </p:nvSpPr>
        <p:spPr bwMode="auto">
          <a:xfrm>
            <a:off x="6407728" y="5254406"/>
            <a:ext cx="1191491" cy="472496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FSH &gt; 20 IU/L</a:t>
            </a:r>
          </a:p>
        </p:txBody>
      </p:sp>
      <p:sp>
        <p:nvSpPr>
          <p:cNvPr id="62" name="Process 61"/>
          <p:cNvSpPr/>
          <p:nvPr/>
        </p:nvSpPr>
        <p:spPr bwMode="auto">
          <a:xfrm>
            <a:off x="2579916" y="5993453"/>
            <a:ext cx="2112820" cy="38209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Outflow obstruction</a:t>
            </a:r>
          </a:p>
        </p:txBody>
      </p:sp>
      <p:sp>
        <p:nvSpPr>
          <p:cNvPr id="63" name="Process 62"/>
          <p:cNvSpPr/>
          <p:nvPr/>
        </p:nvSpPr>
        <p:spPr bwMode="auto">
          <a:xfrm>
            <a:off x="7010401" y="4123710"/>
            <a:ext cx="1177636" cy="43513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Medication</a:t>
            </a:r>
            <a:endParaRPr lang="en-US" sz="1400" b="1" dirty="0">
              <a:solidFill>
                <a:srgbClr val="000000"/>
              </a:solidFill>
            </a:endParaRPr>
          </a:p>
        </p:txBody>
      </p:sp>
      <p:cxnSp>
        <p:nvCxnSpPr>
          <p:cNvPr id="68" name="Straight Arrow Connector 67"/>
          <p:cNvCxnSpPr>
            <a:cxnSpLocks/>
          </p:cNvCxnSpPr>
          <p:nvPr/>
        </p:nvCxnSpPr>
        <p:spPr bwMode="auto">
          <a:xfrm>
            <a:off x="3191824" y="3686135"/>
            <a:ext cx="0" cy="241894"/>
          </a:xfrm>
          <a:prstGeom prst="straightConnector1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cxnSpLocks/>
          </p:cNvCxnSpPr>
          <p:nvPr/>
        </p:nvCxnSpPr>
        <p:spPr bwMode="auto">
          <a:xfrm>
            <a:off x="7481455" y="2879855"/>
            <a:ext cx="3400631" cy="36261"/>
          </a:xfrm>
          <a:prstGeom prst="lin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Process 86"/>
          <p:cNvSpPr/>
          <p:nvPr/>
        </p:nvSpPr>
        <p:spPr bwMode="auto">
          <a:xfrm>
            <a:off x="6442365" y="5974139"/>
            <a:ext cx="1454727" cy="88386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MRI to evaluate for pituitary tumor</a:t>
            </a:r>
          </a:p>
        </p:txBody>
      </p:sp>
      <p:sp>
        <p:nvSpPr>
          <p:cNvPr id="88" name="Process 87"/>
          <p:cNvSpPr/>
          <p:nvPr/>
        </p:nvSpPr>
        <p:spPr bwMode="auto">
          <a:xfrm>
            <a:off x="8148452" y="6184502"/>
            <a:ext cx="1938976" cy="656617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Normal MRI</a:t>
            </a:r>
          </a:p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Hypogonadotropic hypogonadism</a:t>
            </a:r>
          </a:p>
        </p:txBody>
      </p:sp>
      <p:cxnSp>
        <p:nvCxnSpPr>
          <p:cNvPr id="102" name="Straight Arrow Connector 101"/>
          <p:cNvCxnSpPr/>
          <p:nvPr/>
        </p:nvCxnSpPr>
        <p:spPr bwMode="auto">
          <a:xfrm>
            <a:off x="3394364" y="5055520"/>
            <a:ext cx="0" cy="290089"/>
          </a:xfrm>
          <a:prstGeom prst="straightConnector1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 bwMode="auto">
          <a:xfrm>
            <a:off x="4601032" y="4997334"/>
            <a:ext cx="0" cy="290089"/>
          </a:xfrm>
          <a:prstGeom prst="straightConnector1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 bwMode="auto">
          <a:xfrm rot="16200000">
            <a:off x="6269183" y="6503528"/>
            <a:ext cx="0" cy="277091"/>
          </a:xfrm>
          <a:prstGeom prst="straightConnector1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Process 112"/>
          <p:cNvSpPr/>
          <p:nvPr/>
        </p:nvSpPr>
        <p:spPr bwMode="auto">
          <a:xfrm>
            <a:off x="9760527" y="4066898"/>
            <a:ext cx="2246415" cy="43513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MRI to evaluate    for </a:t>
            </a:r>
            <a:r>
              <a:rPr lang="en-US" sz="1600" b="1" dirty="0" err="1">
                <a:solidFill>
                  <a:srgbClr val="000000"/>
                </a:solidFill>
              </a:rPr>
              <a:t>prolactinoma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121" name="Straight Arrow Connector 120"/>
          <p:cNvCxnSpPr/>
          <p:nvPr/>
        </p:nvCxnSpPr>
        <p:spPr bwMode="auto">
          <a:xfrm rot="16200000">
            <a:off x="7966365" y="6294896"/>
            <a:ext cx="0" cy="277091"/>
          </a:xfrm>
          <a:prstGeom prst="straightConnector1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 bwMode="auto">
          <a:xfrm>
            <a:off x="1798948" y="3547570"/>
            <a:ext cx="0" cy="145044"/>
          </a:xfrm>
          <a:prstGeom prst="lin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Process 130"/>
          <p:cNvSpPr/>
          <p:nvPr/>
        </p:nvSpPr>
        <p:spPr bwMode="auto">
          <a:xfrm>
            <a:off x="411307" y="2429150"/>
            <a:ext cx="1919432" cy="290088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Both normal</a:t>
            </a:r>
          </a:p>
        </p:txBody>
      </p:sp>
      <p:cxnSp>
        <p:nvCxnSpPr>
          <p:cNvPr id="132" name="Straight Arrow Connector 131"/>
          <p:cNvCxnSpPr/>
          <p:nvPr/>
        </p:nvCxnSpPr>
        <p:spPr bwMode="auto">
          <a:xfrm>
            <a:off x="1371023" y="2745789"/>
            <a:ext cx="0" cy="290089"/>
          </a:xfrm>
          <a:prstGeom prst="straightConnector1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Process 134"/>
          <p:cNvSpPr/>
          <p:nvPr/>
        </p:nvSpPr>
        <p:spPr bwMode="auto">
          <a:xfrm>
            <a:off x="7897092" y="2299678"/>
            <a:ext cx="2146794" cy="43513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Normal TSH, Abnormal prolactin</a:t>
            </a:r>
          </a:p>
        </p:txBody>
      </p:sp>
      <p:cxnSp>
        <p:nvCxnSpPr>
          <p:cNvPr id="137" name="Straight Connector 136"/>
          <p:cNvCxnSpPr/>
          <p:nvPr/>
        </p:nvCxnSpPr>
        <p:spPr bwMode="auto">
          <a:xfrm>
            <a:off x="8659092" y="2734811"/>
            <a:ext cx="0" cy="145044"/>
          </a:xfrm>
          <a:prstGeom prst="lin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8" name="Process 157"/>
          <p:cNvSpPr/>
          <p:nvPr/>
        </p:nvSpPr>
        <p:spPr bwMode="auto">
          <a:xfrm>
            <a:off x="162382" y="5532797"/>
            <a:ext cx="1770001" cy="900644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3087" indent="-123087">
              <a:buFont typeface="Wingdings" charset="2"/>
              <a:buChar char="§"/>
              <a:defRPr/>
            </a:pPr>
            <a:r>
              <a:rPr lang="en-US" sz="1600" b="1" dirty="0">
                <a:solidFill>
                  <a:srgbClr val="000000"/>
                </a:solidFill>
              </a:rPr>
              <a:t>Hyperandrogenic anovulation</a:t>
            </a:r>
          </a:p>
          <a:p>
            <a:pPr marL="123087" indent="-123087">
              <a:buFont typeface="Wingdings" charset="2"/>
              <a:buChar char="§"/>
              <a:defRPr/>
            </a:pPr>
            <a:r>
              <a:rPr lang="en-US" sz="1600" b="1" dirty="0">
                <a:solidFill>
                  <a:srgbClr val="000000"/>
                </a:solidFill>
              </a:rPr>
              <a:t>PCOS</a:t>
            </a:r>
          </a:p>
          <a:p>
            <a:pPr marL="123087" indent="-123087">
              <a:buFont typeface="Wingdings" charset="2"/>
              <a:buChar char="§"/>
              <a:defRPr/>
            </a:pPr>
            <a:r>
              <a:rPr lang="en-US" sz="1600" b="1" dirty="0">
                <a:solidFill>
                  <a:srgbClr val="000000"/>
                </a:solidFill>
              </a:rPr>
              <a:t>Cushing’s</a:t>
            </a:r>
          </a:p>
        </p:txBody>
      </p:sp>
      <p:sp>
        <p:nvSpPr>
          <p:cNvPr id="66" name="Process 65"/>
          <p:cNvSpPr/>
          <p:nvPr/>
        </p:nvSpPr>
        <p:spPr bwMode="auto">
          <a:xfrm>
            <a:off x="4572001" y="1574456"/>
            <a:ext cx="2632364" cy="29008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Check TSH and prolactin</a:t>
            </a:r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5888183" y="1356890"/>
            <a:ext cx="0" cy="290089"/>
          </a:xfrm>
          <a:prstGeom prst="straightConnector1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 bwMode="auto">
          <a:xfrm>
            <a:off x="5888183" y="1864545"/>
            <a:ext cx="0" cy="145044"/>
          </a:xfrm>
          <a:prstGeom prst="lin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 bwMode="auto">
          <a:xfrm>
            <a:off x="5888183" y="2009589"/>
            <a:ext cx="0" cy="290089"/>
          </a:xfrm>
          <a:prstGeom prst="straightConnector1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Process 72"/>
          <p:cNvSpPr/>
          <p:nvPr/>
        </p:nvSpPr>
        <p:spPr bwMode="auto">
          <a:xfrm>
            <a:off x="4814456" y="2310656"/>
            <a:ext cx="2147454" cy="43513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Normal prolactin,</a:t>
            </a:r>
          </a:p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Abnormal TSH</a:t>
            </a: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5888183" y="2734811"/>
            <a:ext cx="0" cy="362611"/>
          </a:xfrm>
          <a:prstGeom prst="straightConnector1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Process 74"/>
          <p:cNvSpPr/>
          <p:nvPr/>
        </p:nvSpPr>
        <p:spPr bwMode="auto">
          <a:xfrm>
            <a:off x="5027878" y="3102910"/>
            <a:ext cx="1685637" cy="301067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Thyroid disease</a:t>
            </a:r>
          </a:p>
        </p:txBody>
      </p:sp>
      <p:sp>
        <p:nvSpPr>
          <p:cNvPr id="76" name="Process 75"/>
          <p:cNvSpPr/>
          <p:nvPr/>
        </p:nvSpPr>
        <p:spPr bwMode="auto">
          <a:xfrm>
            <a:off x="2247408" y="5328642"/>
            <a:ext cx="1801091" cy="45210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No withdrawal bleed</a:t>
            </a:r>
          </a:p>
        </p:txBody>
      </p:sp>
      <p:sp>
        <p:nvSpPr>
          <p:cNvPr id="77" name="Process 76"/>
          <p:cNvSpPr/>
          <p:nvPr/>
        </p:nvSpPr>
        <p:spPr bwMode="auto">
          <a:xfrm>
            <a:off x="4191000" y="5299680"/>
            <a:ext cx="1697183" cy="39335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Withdrawal bleed</a:t>
            </a:r>
          </a:p>
        </p:txBody>
      </p:sp>
      <p:sp>
        <p:nvSpPr>
          <p:cNvPr id="80" name="Process 79"/>
          <p:cNvSpPr/>
          <p:nvPr/>
        </p:nvSpPr>
        <p:spPr bwMode="auto">
          <a:xfrm>
            <a:off x="4814456" y="6510991"/>
            <a:ext cx="1274949" cy="247195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FSH &lt; 5 IU/L</a:t>
            </a:r>
          </a:p>
        </p:txBody>
      </p:sp>
      <p:sp>
        <p:nvSpPr>
          <p:cNvPr id="89" name="Process 88"/>
          <p:cNvSpPr/>
          <p:nvPr/>
        </p:nvSpPr>
        <p:spPr bwMode="auto">
          <a:xfrm>
            <a:off x="2689767" y="6405986"/>
            <a:ext cx="1924459" cy="43513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3087" indent="-123087">
              <a:buFont typeface="Wingdings" charset="2"/>
              <a:buChar char="§"/>
              <a:defRPr/>
            </a:pPr>
            <a:r>
              <a:rPr lang="en-US" sz="1400" b="1" i="1" dirty="0" err="1">
                <a:solidFill>
                  <a:srgbClr val="000000"/>
                </a:solidFill>
              </a:rPr>
              <a:t>Asherman’s</a:t>
            </a:r>
            <a:endParaRPr lang="en-US" sz="1400" b="1" i="1" dirty="0">
              <a:solidFill>
                <a:srgbClr val="000000"/>
              </a:solidFill>
            </a:endParaRPr>
          </a:p>
          <a:p>
            <a:pPr marL="123087" indent="-123087">
              <a:buFont typeface="Wingdings" charset="2"/>
              <a:buChar char="§"/>
              <a:defRPr/>
            </a:pPr>
            <a:r>
              <a:rPr lang="en-US" sz="1400" b="1" i="1" dirty="0">
                <a:solidFill>
                  <a:srgbClr val="000000"/>
                </a:solidFill>
              </a:rPr>
              <a:t>Cervical stenosis</a:t>
            </a:r>
          </a:p>
        </p:txBody>
      </p:sp>
      <p:sp>
        <p:nvSpPr>
          <p:cNvPr id="90" name="Process 89"/>
          <p:cNvSpPr/>
          <p:nvPr/>
        </p:nvSpPr>
        <p:spPr bwMode="auto">
          <a:xfrm>
            <a:off x="7694878" y="5682442"/>
            <a:ext cx="2399875" cy="31101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Premature Ovarian failure</a:t>
            </a:r>
          </a:p>
        </p:txBody>
      </p:sp>
      <p:sp>
        <p:nvSpPr>
          <p:cNvPr id="92" name="Process 91"/>
          <p:cNvSpPr/>
          <p:nvPr/>
        </p:nvSpPr>
        <p:spPr bwMode="auto">
          <a:xfrm>
            <a:off x="10312731" y="5454391"/>
            <a:ext cx="1177636" cy="36261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</a:rPr>
              <a:t>Medication</a:t>
            </a:r>
          </a:p>
        </p:txBody>
      </p:sp>
      <p:sp>
        <p:nvSpPr>
          <p:cNvPr id="93" name="Process 92"/>
          <p:cNvSpPr/>
          <p:nvPr/>
        </p:nvSpPr>
        <p:spPr bwMode="auto">
          <a:xfrm>
            <a:off x="10109861" y="6215875"/>
            <a:ext cx="2067625" cy="580177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3087" indent="-123087">
              <a:buFont typeface="Wingdings" charset="2"/>
              <a:buChar char="§"/>
              <a:defRPr/>
            </a:pPr>
            <a:r>
              <a:rPr lang="en-US" sz="1400" b="1" dirty="0">
                <a:solidFill>
                  <a:srgbClr val="000000"/>
                </a:solidFill>
              </a:rPr>
              <a:t>Hypothalamic amenorrhea</a:t>
            </a:r>
          </a:p>
          <a:p>
            <a:pPr marL="123087" indent="-123087">
              <a:buFont typeface="Wingdings" charset="2"/>
              <a:buChar char="§"/>
              <a:defRPr/>
            </a:pPr>
            <a:r>
              <a:rPr lang="en-US" sz="1400" b="1" dirty="0">
                <a:solidFill>
                  <a:srgbClr val="000000"/>
                </a:solidFill>
              </a:rPr>
              <a:t>Chronic illness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8CCE57-2421-AB4F-92EF-D4488F44D180}"/>
              </a:ext>
            </a:extLst>
          </p:cNvPr>
          <p:cNvSpPr/>
          <p:nvPr/>
        </p:nvSpPr>
        <p:spPr>
          <a:xfrm>
            <a:off x="4688114" y="653143"/>
            <a:ext cx="2365829" cy="2323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Beta </a:t>
            </a:r>
            <a:r>
              <a:rPr lang="en-US" b="1" dirty="0" err="1">
                <a:solidFill>
                  <a:schemeClr val="tx1"/>
                </a:solidFill>
              </a:rPr>
              <a:t>hCG</a:t>
            </a:r>
            <a:r>
              <a:rPr lang="en-US" b="1" dirty="0">
                <a:solidFill>
                  <a:schemeClr val="tx1"/>
                </a:solidFill>
              </a:rPr>
              <a:t> or UPT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31D8CB-10E9-F14C-8CBC-AE88B92A1C5E}"/>
              </a:ext>
            </a:extLst>
          </p:cNvPr>
          <p:cNvSpPr/>
          <p:nvPr/>
        </p:nvSpPr>
        <p:spPr>
          <a:xfrm>
            <a:off x="7996713" y="602688"/>
            <a:ext cx="2359560" cy="3517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Pregnant – RO Ectopic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4B79103-3501-FA49-8D68-411DCFBA2F40}"/>
              </a:ext>
            </a:extLst>
          </p:cNvPr>
          <p:cNvCxnSpPr>
            <a:stCxn id="5" idx="3"/>
            <a:endCxn id="8" idx="1"/>
          </p:cNvCxnSpPr>
          <p:nvPr/>
        </p:nvCxnSpPr>
        <p:spPr>
          <a:xfrm>
            <a:off x="7053943" y="769319"/>
            <a:ext cx="942770" cy="9223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A75CB6D2-397F-E541-9772-7536221D63E3}"/>
              </a:ext>
            </a:extLst>
          </p:cNvPr>
          <p:cNvSpPr/>
          <p:nvPr/>
        </p:nvSpPr>
        <p:spPr>
          <a:xfrm>
            <a:off x="8104910" y="1530962"/>
            <a:ext cx="2632363" cy="3227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Investigate further and treat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BB325C2-4B6E-9C42-B80F-55057F714888}"/>
              </a:ext>
            </a:extLst>
          </p:cNvPr>
          <p:cNvCxnSpPr>
            <a:cxnSpLocks/>
            <a:stCxn id="66" idx="3"/>
            <a:endCxn id="15" idx="1"/>
          </p:cNvCxnSpPr>
          <p:nvPr/>
        </p:nvCxnSpPr>
        <p:spPr>
          <a:xfrm flipV="1">
            <a:off x="7204365" y="1692325"/>
            <a:ext cx="900545" cy="27176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3DC8CA6-7CBD-1A46-8345-78DDCFEB9BBB}"/>
              </a:ext>
            </a:extLst>
          </p:cNvPr>
          <p:cNvCxnSpPr>
            <a:endCxn id="39" idx="0"/>
          </p:cNvCxnSpPr>
          <p:nvPr/>
        </p:nvCxnSpPr>
        <p:spPr>
          <a:xfrm>
            <a:off x="10882086" y="2948753"/>
            <a:ext cx="0" cy="516076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AE2FA31-BE2B-0043-911C-1B9BB81E28E3}"/>
              </a:ext>
            </a:extLst>
          </p:cNvPr>
          <p:cNvCxnSpPr/>
          <p:nvPr/>
        </p:nvCxnSpPr>
        <p:spPr>
          <a:xfrm>
            <a:off x="7481455" y="2879855"/>
            <a:ext cx="0" cy="652699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B72A277-F525-5443-9399-0197ACA7B788}"/>
              </a:ext>
            </a:extLst>
          </p:cNvPr>
          <p:cNvCxnSpPr>
            <a:stCxn id="38" idx="2"/>
            <a:endCxn id="63" idx="0"/>
          </p:cNvCxnSpPr>
          <p:nvPr/>
        </p:nvCxnSpPr>
        <p:spPr>
          <a:xfrm>
            <a:off x="7588996" y="3833622"/>
            <a:ext cx="10223" cy="290088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0A1BD6C-EA3C-4547-A3A1-54C10936923E}"/>
              </a:ext>
            </a:extLst>
          </p:cNvPr>
          <p:cNvCxnSpPr>
            <a:stCxn id="39" idx="2"/>
            <a:endCxn id="113" idx="0"/>
          </p:cNvCxnSpPr>
          <p:nvPr/>
        </p:nvCxnSpPr>
        <p:spPr>
          <a:xfrm>
            <a:off x="10882086" y="3789161"/>
            <a:ext cx="1649" cy="277737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38F50E7-A865-0B46-9A04-6F2E52DA379A}"/>
              </a:ext>
            </a:extLst>
          </p:cNvPr>
          <p:cNvCxnSpPr>
            <a:stCxn id="113" idx="2"/>
            <a:endCxn id="14" idx="0"/>
          </p:cNvCxnSpPr>
          <p:nvPr/>
        </p:nvCxnSpPr>
        <p:spPr>
          <a:xfrm>
            <a:off x="10883735" y="4502031"/>
            <a:ext cx="5608" cy="277737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007E606-21F2-FB4B-A458-43BFE2A0357F}"/>
              </a:ext>
            </a:extLst>
          </p:cNvPr>
          <p:cNvCxnSpPr>
            <a:stCxn id="14" idx="2"/>
            <a:endCxn id="92" idx="0"/>
          </p:cNvCxnSpPr>
          <p:nvPr/>
        </p:nvCxnSpPr>
        <p:spPr>
          <a:xfrm>
            <a:off x="10889343" y="5214901"/>
            <a:ext cx="12206" cy="239490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4EF5C1-8BB5-084A-9055-D157028D2786}"/>
              </a:ext>
            </a:extLst>
          </p:cNvPr>
          <p:cNvCxnSpPr>
            <a:stCxn id="60" idx="2"/>
          </p:cNvCxnSpPr>
          <p:nvPr/>
        </p:nvCxnSpPr>
        <p:spPr>
          <a:xfrm flipH="1">
            <a:off x="928914" y="4212519"/>
            <a:ext cx="5198" cy="395956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868CF70-5E16-1A45-B0B7-BA912833A403}"/>
              </a:ext>
            </a:extLst>
          </p:cNvPr>
          <p:cNvCxnSpPr>
            <a:stCxn id="37" idx="2"/>
            <a:endCxn id="57" idx="0"/>
          </p:cNvCxnSpPr>
          <p:nvPr/>
        </p:nvCxnSpPr>
        <p:spPr>
          <a:xfrm>
            <a:off x="3773097" y="4230886"/>
            <a:ext cx="1935" cy="303535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60625C78-28D3-404F-A636-0BDA8F7A3425}"/>
              </a:ext>
            </a:extLst>
          </p:cNvPr>
          <p:cNvCxnSpPr/>
          <p:nvPr/>
        </p:nvCxnSpPr>
        <p:spPr>
          <a:xfrm>
            <a:off x="3497943" y="5780742"/>
            <a:ext cx="0" cy="238776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EEDB36B8-533A-D647-B9D9-AD7EC2902790}"/>
              </a:ext>
            </a:extLst>
          </p:cNvPr>
          <p:cNvCxnSpPr>
            <a:cxnSpLocks/>
            <a:endCxn id="56" idx="0"/>
          </p:cNvCxnSpPr>
          <p:nvPr/>
        </p:nvCxnSpPr>
        <p:spPr>
          <a:xfrm>
            <a:off x="5381761" y="5635696"/>
            <a:ext cx="0" cy="186829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9A22CA84-64FD-614F-9CE0-E040EFE041A8}"/>
              </a:ext>
            </a:extLst>
          </p:cNvPr>
          <p:cNvCxnSpPr>
            <a:stCxn id="56" idx="2"/>
          </p:cNvCxnSpPr>
          <p:nvPr/>
        </p:nvCxnSpPr>
        <p:spPr>
          <a:xfrm>
            <a:off x="5381761" y="6215875"/>
            <a:ext cx="0" cy="295116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DAB417E3-DA08-A54F-8843-4BC3D787FC9D}"/>
              </a:ext>
            </a:extLst>
          </p:cNvPr>
          <p:cNvCxnSpPr>
            <a:stCxn id="56" idx="3"/>
            <a:endCxn id="61" idx="1"/>
          </p:cNvCxnSpPr>
          <p:nvPr/>
        </p:nvCxnSpPr>
        <p:spPr>
          <a:xfrm flipV="1">
            <a:off x="5970579" y="5490654"/>
            <a:ext cx="437149" cy="528546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785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95811" y="-166295"/>
            <a:ext cx="10687862" cy="986301"/>
          </a:xfrm>
          <a:noFill/>
          <a:ln>
            <a:noFill/>
          </a:ln>
        </p:spPr>
        <p:txBody>
          <a:bodyPr vert="horz" lIns="82058" tIns="41029" rIns="82058" bIns="45720" rtlCol="0" anchor="ctr">
            <a:normAutofit/>
          </a:bodyPr>
          <a:lstStyle/>
          <a:p>
            <a:pPr algn="ctr" eaLnBrk="1" hangingPunct="1">
              <a:buClr>
                <a:schemeClr val="accent1">
                  <a:lumMod val="40000"/>
                  <a:lumOff val="60000"/>
                </a:schemeClr>
              </a:buClr>
              <a:defRPr/>
            </a:pPr>
            <a:r>
              <a:rPr lang="en-US" sz="4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+mn-lt"/>
              </a:rPr>
              <a:t>Management Of Secondary Amenorrhea</a:t>
            </a:r>
            <a:endParaRPr lang="en-US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Process 2"/>
          <p:cNvSpPr/>
          <p:nvPr/>
        </p:nvSpPr>
        <p:spPr bwMode="auto">
          <a:xfrm>
            <a:off x="3884207" y="878014"/>
            <a:ext cx="4311071" cy="348106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Negative Beta </a:t>
            </a:r>
            <a:r>
              <a:rPr lang="en-US" sz="1600" b="1" dirty="0" err="1">
                <a:solidFill>
                  <a:srgbClr val="000000"/>
                </a:solidFill>
              </a:rPr>
              <a:t>hCG</a:t>
            </a:r>
            <a:r>
              <a:rPr lang="en-US" sz="1600" b="1" dirty="0">
                <a:solidFill>
                  <a:srgbClr val="000000"/>
                </a:solidFill>
              </a:rPr>
              <a:t> or  urine pregnancy test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312464" y="1995075"/>
            <a:ext cx="7185117" cy="0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 bwMode="auto">
          <a:xfrm>
            <a:off x="2312464" y="1995075"/>
            <a:ext cx="0" cy="362611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 bwMode="auto">
          <a:xfrm>
            <a:off x="9497581" y="1995075"/>
            <a:ext cx="0" cy="362611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rocess 12"/>
          <p:cNvSpPr/>
          <p:nvPr/>
        </p:nvSpPr>
        <p:spPr bwMode="auto">
          <a:xfrm>
            <a:off x="1234697" y="2865341"/>
            <a:ext cx="2245349" cy="43513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Progestin challenge test</a:t>
            </a:r>
          </a:p>
        </p:txBody>
      </p:sp>
      <p:sp>
        <p:nvSpPr>
          <p:cNvPr id="14" name="Process 13"/>
          <p:cNvSpPr/>
          <p:nvPr/>
        </p:nvSpPr>
        <p:spPr bwMode="auto">
          <a:xfrm>
            <a:off x="10126279" y="4315785"/>
            <a:ext cx="2065721" cy="43513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b="1" dirty="0">
                <a:solidFill>
                  <a:srgbClr val="000000"/>
                </a:solidFill>
              </a:rPr>
              <a:t>Negative MRI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600" b="1" dirty="0">
                <a:solidFill>
                  <a:srgbClr val="000000"/>
                </a:solidFill>
              </a:rPr>
              <a:t>Consider other causes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1234697" y="3372996"/>
            <a:ext cx="2514791" cy="0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Process 36"/>
          <p:cNvSpPr/>
          <p:nvPr/>
        </p:nvSpPr>
        <p:spPr bwMode="auto">
          <a:xfrm>
            <a:off x="2581906" y="3518041"/>
            <a:ext cx="2335163" cy="29008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No withdrawal bleed</a:t>
            </a:r>
          </a:p>
        </p:txBody>
      </p:sp>
      <p:sp>
        <p:nvSpPr>
          <p:cNvPr id="38" name="Process 37"/>
          <p:cNvSpPr/>
          <p:nvPr/>
        </p:nvSpPr>
        <p:spPr bwMode="auto">
          <a:xfrm>
            <a:off x="7072604" y="2937863"/>
            <a:ext cx="2065721" cy="29008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Prolactin </a:t>
            </a:r>
            <a:r>
              <a:rPr lang="en-US" sz="1600" b="1" u="sng" dirty="0">
                <a:solidFill>
                  <a:srgbClr val="000000"/>
                </a:solidFill>
              </a:rPr>
              <a:t>&lt; </a:t>
            </a:r>
            <a:r>
              <a:rPr lang="en-US" sz="1600" b="1" dirty="0">
                <a:solidFill>
                  <a:srgbClr val="000000"/>
                </a:solidFill>
              </a:rPr>
              <a:t>100 </a:t>
            </a:r>
            <a:r>
              <a:rPr lang="en-US" sz="1600" b="1" dirty="0" err="1">
                <a:solidFill>
                  <a:srgbClr val="000000"/>
                </a:solidFill>
              </a:rPr>
              <a:t>ng</a:t>
            </a:r>
            <a:r>
              <a:rPr lang="en-US" sz="1600" b="1" dirty="0">
                <a:solidFill>
                  <a:srgbClr val="000000"/>
                </a:solidFill>
              </a:rPr>
              <a:t>/mL</a:t>
            </a:r>
          </a:p>
        </p:txBody>
      </p:sp>
      <p:sp>
        <p:nvSpPr>
          <p:cNvPr id="39" name="Process 38"/>
          <p:cNvSpPr/>
          <p:nvPr/>
        </p:nvSpPr>
        <p:spPr bwMode="auto">
          <a:xfrm>
            <a:off x="10126279" y="2937863"/>
            <a:ext cx="2065721" cy="29008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Prolactin &gt; 100 </a:t>
            </a:r>
            <a:r>
              <a:rPr lang="en-US" sz="1600" b="1" dirty="0" err="1">
                <a:solidFill>
                  <a:srgbClr val="000000"/>
                </a:solidFill>
              </a:rPr>
              <a:t>ng</a:t>
            </a:r>
            <a:r>
              <a:rPr lang="en-US" sz="1600" b="1" dirty="0">
                <a:solidFill>
                  <a:srgbClr val="000000"/>
                </a:solidFill>
              </a:rPr>
              <a:t>/mL</a:t>
            </a:r>
          </a:p>
        </p:txBody>
      </p:sp>
      <p:cxnSp>
        <p:nvCxnSpPr>
          <p:cNvPr id="9234" name="Straight Arrow Connector 9233"/>
          <p:cNvCxnSpPr/>
          <p:nvPr/>
        </p:nvCxnSpPr>
        <p:spPr bwMode="auto">
          <a:xfrm>
            <a:off x="1234697" y="3808129"/>
            <a:ext cx="0" cy="290089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Process 55"/>
          <p:cNvSpPr/>
          <p:nvPr/>
        </p:nvSpPr>
        <p:spPr bwMode="auto">
          <a:xfrm>
            <a:off x="4751084" y="5607848"/>
            <a:ext cx="1176002" cy="230902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Check FSH</a:t>
            </a:r>
          </a:p>
        </p:txBody>
      </p:sp>
      <p:sp>
        <p:nvSpPr>
          <p:cNvPr id="57" name="Process 56"/>
          <p:cNvSpPr/>
          <p:nvPr/>
        </p:nvSpPr>
        <p:spPr bwMode="auto">
          <a:xfrm>
            <a:off x="3929115" y="4154035"/>
            <a:ext cx="2245349" cy="43513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Estrogen/progestin</a:t>
            </a:r>
          </a:p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Challenge test</a:t>
            </a:r>
          </a:p>
        </p:txBody>
      </p:sp>
      <p:sp>
        <p:nvSpPr>
          <p:cNvPr id="58" name="Process 57"/>
          <p:cNvSpPr/>
          <p:nvPr/>
        </p:nvSpPr>
        <p:spPr bwMode="auto">
          <a:xfrm>
            <a:off x="246743" y="4098218"/>
            <a:ext cx="2245349" cy="43513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Normogonadotropic</a:t>
            </a:r>
          </a:p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hypogonadism</a:t>
            </a:r>
          </a:p>
        </p:txBody>
      </p:sp>
      <p:sp>
        <p:nvSpPr>
          <p:cNvPr id="59" name="Process 58"/>
          <p:cNvSpPr/>
          <p:nvPr/>
        </p:nvSpPr>
        <p:spPr bwMode="auto">
          <a:xfrm>
            <a:off x="8015921" y="5403617"/>
            <a:ext cx="1886093" cy="43513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>
                <a:solidFill>
                  <a:srgbClr val="000000"/>
                </a:solidFill>
              </a:rPr>
              <a:t>Hypergonadotrpoic</a:t>
            </a:r>
            <a:r>
              <a:rPr lang="en-US" sz="1600" b="1" dirty="0">
                <a:solidFill>
                  <a:srgbClr val="000000"/>
                </a:solidFill>
              </a:rPr>
              <a:t> hypogonadism</a:t>
            </a:r>
          </a:p>
        </p:txBody>
      </p:sp>
      <p:sp>
        <p:nvSpPr>
          <p:cNvPr id="60" name="Process 59"/>
          <p:cNvSpPr/>
          <p:nvPr/>
        </p:nvSpPr>
        <p:spPr bwMode="auto">
          <a:xfrm>
            <a:off x="276681" y="3518041"/>
            <a:ext cx="1886093" cy="29008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Withdrawal bleed</a:t>
            </a:r>
          </a:p>
        </p:txBody>
      </p:sp>
      <p:sp>
        <p:nvSpPr>
          <p:cNvPr id="61" name="Process 60"/>
          <p:cNvSpPr/>
          <p:nvPr/>
        </p:nvSpPr>
        <p:spPr bwMode="auto">
          <a:xfrm>
            <a:off x="6252992" y="5563988"/>
            <a:ext cx="1437023" cy="29008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FSH &gt; 20 IU/L</a:t>
            </a:r>
          </a:p>
        </p:txBody>
      </p:sp>
      <p:sp>
        <p:nvSpPr>
          <p:cNvPr id="62" name="Process 61"/>
          <p:cNvSpPr/>
          <p:nvPr/>
        </p:nvSpPr>
        <p:spPr bwMode="auto">
          <a:xfrm>
            <a:off x="2558776" y="5469978"/>
            <a:ext cx="1931000" cy="368772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Outflow obstruction</a:t>
            </a:r>
          </a:p>
        </p:txBody>
      </p:sp>
      <p:sp>
        <p:nvSpPr>
          <p:cNvPr id="63" name="Process 62"/>
          <p:cNvSpPr/>
          <p:nvPr/>
        </p:nvSpPr>
        <p:spPr bwMode="auto">
          <a:xfrm>
            <a:off x="7342046" y="3518041"/>
            <a:ext cx="1526837" cy="43513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itchFamily="34" charset="0"/>
              <a:buChar char="•"/>
              <a:defRPr/>
            </a:pPr>
            <a:r>
              <a:rPr lang="en-US" sz="1400" b="1" i="1" dirty="0">
                <a:solidFill>
                  <a:srgbClr val="C00000"/>
                </a:solidFill>
              </a:rPr>
              <a:t> MEDICATION</a:t>
            </a:r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4692533" y="3863946"/>
            <a:ext cx="0" cy="290089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 bwMode="auto">
          <a:xfrm>
            <a:off x="8060558" y="2865341"/>
            <a:ext cx="3053675" cy="0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Process 86"/>
          <p:cNvSpPr/>
          <p:nvPr/>
        </p:nvSpPr>
        <p:spPr bwMode="auto">
          <a:xfrm>
            <a:off x="6448910" y="6046685"/>
            <a:ext cx="1540696" cy="744482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MRI to evaluate for pituitary tumor</a:t>
            </a:r>
          </a:p>
        </p:txBody>
      </p:sp>
      <p:sp>
        <p:nvSpPr>
          <p:cNvPr id="88" name="Process 87"/>
          <p:cNvSpPr/>
          <p:nvPr/>
        </p:nvSpPr>
        <p:spPr bwMode="auto">
          <a:xfrm>
            <a:off x="8383492" y="5989846"/>
            <a:ext cx="1849080" cy="797744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Normal MRI</a:t>
            </a:r>
          </a:p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Hypogonadotropic hypogonadism</a:t>
            </a:r>
          </a:p>
        </p:txBody>
      </p:sp>
      <p:cxnSp>
        <p:nvCxnSpPr>
          <p:cNvPr id="100" name="Straight Arrow Connector 99"/>
          <p:cNvCxnSpPr/>
          <p:nvPr/>
        </p:nvCxnSpPr>
        <p:spPr bwMode="auto">
          <a:xfrm>
            <a:off x="8060558" y="3227952"/>
            <a:ext cx="0" cy="290089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 bwMode="auto">
          <a:xfrm rot="16200000">
            <a:off x="6245440" y="6255047"/>
            <a:ext cx="0" cy="359256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cxnSpLocks/>
          </p:cNvCxnSpPr>
          <p:nvPr/>
        </p:nvCxnSpPr>
        <p:spPr bwMode="auto">
          <a:xfrm flipV="1">
            <a:off x="7740668" y="5706877"/>
            <a:ext cx="307246" cy="1121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 bwMode="auto">
          <a:xfrm>
            <a:off x="11114232" y="3227952"/>
            <a:ext cx="0" cy="290089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Process 112"/>
          <p:cNvSpPr/>
          <p:nvPr/>
        </p:nvSpPr>
        <p:spPr bwMode="auto">
          <a:xfrm>
            <a:off x="10096341" y="3518041"/>
            <a:ext cx="2095659" cy="43513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MRI to evaluate    for </a:t>
            </a:r>
            <a:r>
              <a:rPr lang="en-US" sz="1600" b="1" dirty="0" err="1">
                <a:solidFill>
                  <a:srgbClr val="000000"/>
                </a:solidFill>
              </a:rPr>
              <a:t>prolactinoma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121" name="Straight Arrow Connector 120"/>
          <p:cNvCxnSpPr/>
          <p:nvPr/>
        </p:nvCxnSpPr>
        <p:spPr bwMode="auto">
          <a:xfrm rot="16200000">
            <a:off x="8196644" y="6276785"/>
            <a:ext cx="0" cy="359256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 bwMode="auto">
          <a:xfrm>
            <a:off x="1234697" y="3372996"/>
            <a:ext cx="0" cy="145044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 bwMode="auto">
          <a:xfrm>
            <a:off x="2312464" y="3227952"/>
            <a:ext cx="0" cy="145044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 bwMode="auto">
          <a:xfrm>
            <a:off x="3749488" y="3372996"/>
            <a:ext cx="0" cy="145044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Process 130"/>
          <p:cNvSpPr/>
          <p:nvPr/>
        </p:nvSpPr>
        <p:spPr bwMode="auto">
          <a:xfrm>
            <a:off x="1593952" y="2357686"/>
            <a:ext cx="1347209" cy="29008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Both normal</a:t>
            </a:r>
          </a:p>
        </p:txBody>
      </p:sp>
      <p:cxnSp>
        <p:nvCxnSpPr>
          <p:cNvPr id="132" name="Straight Arrow Connector 131"/>
          <p:cNvCxnSpPr/>
          <p:nvPr/>
        </p:nvCxnSpPr>
        <p:spPr bwMode="auto">
          <a:xfrm>
            <a:off x="2312464" y="2647775"/>
            <a:ext cx="0" cy="290089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Process 134"/>
          <p:cNvSpPr/>
          <p:nvPr/>
        </p:nvSpPr>
        <p:spPr bwMode="auto">
          <a:xfrm>
            <a:off x="8599442" y="2285164"/>
            <a:ext cx="1975907" cy="43513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Normal TSH, Abnormal prolactin</a:t>
            </a:r>
          </a:p>
        </p:txBody>
      </p:sp>
      <p:cxnSp>
        <p:nvCxnSpPr>
          <p:cNvPr id="136" name="Straight Arrow Connector 135"/>
          <p:cNvCxnSpPr/>
          <p:nvPr/>
        </p:nvCxnSpPr>
        <p:spPr bwMode="auto">
          <a:xfrm>
            <a:off x="11114232" y="3953174"/>
            <a:ext cx="0" cy="290089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 bwMode="auto">
          <a:xfrm>
            <a:off x="9587395" y="2720297"/>
            <a:ext cx="0" cy="145044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 bwMode="auto">
          <a:xfrm>
            <a:off x="11114232" y="2865341"/>
            <a:ext cx="0" cy="145044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 bwMode="auto">
          <a:xfrm>
            <a:off x="8060558" y="2865341"/>
            <a:ext cx="0" cy="145044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 bwMode="auto">
          <a:xfrm rot="16200000">
            <a:off x="5276325" y="6329113"/>
            <a:ext cx="0" cy="179628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8" name="Process 157"/>
          <p:cNvSpPr/>
          <p:nvPr/>
        </p:nvSpPr>
        <p:spPr bwMode="auto">
          <a:xfrm>
            <a:off x="250070" y="4662153"/>
            <a:ext cx="2283728" cy="99220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3087" indent="-123087">
              <a:buFont typeface="Wingdings" charset="2"/>
              <a:buChar char="§"/>
              <a:defRPr/>
            </a:pPr>
            <a:r>
              <a:rPr lang="en-US" sz="1600" b="1" dirty="0" err="1">
                <a:solidFill>
                  <a:srgbClr val="000000"/>
                </a:solidFill>
              </a:rPr>
              <a:t>Hyperandrogenic</a:t>
            </a:r>
            <a:r>
              <a:rPr lang="en-US" sz="1600" b="1" dirty="0">
                <a:solidFill>
                  <a:srgbClr val="000000"/>
                </a:solidFill>
              </a:rPr>
              <a:t> anovulation – </a:t>
            </a:r>
            <a:r>
              <a:rPr lang="en-US" sz="1600" b="1" dirty="0">
                <a:solidFill>
                  <a:srgbClr val="C00000"/>
                </a:solidFill>
              </a:rPr>
              <a:t>OCP/OI</a:t>
            </a:r>
          </a:p>
          <a:p>
            <a:pPr marL="123087" indent="-123087">
              <a:buFont typeface="Wingdings" charset="2"/>
              <a:buChar char="§"/>
              <a:defRPr/>
            </a:pPr>
            <a:r>
              <a:rPr lang="en-US" sz="1600" b="1" dirty="0">
                <a:solidFill>
                  <a:srgbClr val="000000"/>
                </a:solidFill>
              </a:rPr>
              <a:t>PCOS </a:t>
            </a:r>
            <a:r>
              <a:rPr lang="en-US" sz="1600" b="1" dirty="0">
                <a:solidFill>
                  <a:srgbClr val="C00000"/>
                </a:solidFill>
              </a:rPr>
              <a:t>– OCP/OI</a:t>
            </a:r>
          </a:p>
          <a:p>
            <a:pPr marL="123087" indent="-123087">
              <a:buFont typeface="Wingdings" charset="2"/>
              <a:buChar char="§"/>
              <a:defRPr/>
            </a:pPr>
            <a:r>
              <a:rPr lang="en-US" sz="1600" b="1" dirty="0">
                <a:solidFill>
                  <a:srgbClr val="000000"/>
                </a:solidFill>
              </a:rPr>
              <a:t>Cushing’s -</a:t>
            </a:r>
            <a:r>
              <a:rPr lang="en-US" sz="1600" b="1" dirty="0">
                <a:solidFill>
                  <a:srgbClr val="C00000"/>
                </a:solidFill>
              </a:rPr>
              <a:t>TREAT</a:t>
            </a:r>
          </a:p>
        </p:txBody>
      </p:sp>
      <p:sp>
        <p:nvSpPr>
          <p:cNvPr id="66" name="Process 65"/>
          <p:cNvSpPr/>
          <p:nvPr/>
        </p:nvSpPr>
        <p:spPr bwMode="auto">
          <a:xfrm>
            <a:off x="4288371" y="1530914"/>
            <a:ext cx="3412931" cy="29008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Check TSH and prolactin</a:t>
            </a:r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6011150" y="1226120"/>
            <a:ext cx="0" cy="290089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 bwMode="auto">
          <a:xfrm>
            <a:off x="5994837" y="1850031"/>
            <a:ext cx="0" cy="145044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 bwMode="auto">
          <a:xfrm>
            <a:off x="5994837" y="1995075"/>
            <a:ext cx="0" cy="290089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Process 72"/>
          <p:cNvSpPr/>
          <p:nvPr/>
        </p:nvSpPr>
        <p:spPr bwMode="auto">
          <a:xfrm>
            <a:off x="5186511" y="2285164"/>
            <a:ext cx="1706465" cy="43513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Normal prolactin,</a:t>
            </a:r>
          </a:p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Abnormal TSH</a:t>
            </a: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5994837" y="2720297"/>
            <a:ext cx="0" cy="362611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Process 74"/>
          <p:cNvSpPr/>
          <p:nvPr/>
        </p:nvSpPr>
        <p:spPr bwMode="auto">
          <a:xfrm>
            <a:off x="5186511" y="3082908"/>
            <a:ext cx="1706465" cy="507654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Thyroid disease –</a:t>
            </a:r>
            <a:r>
              <a:rPr lang="en-US" sz="1600" b="1" dirty="0">
                <a:solidFill>
                  <a:srgbClr val="C00000"/>
                </a:solidFill>
              </a:rPr>
              <a:t>TREAT THYROID</a:t>
            </a:r>
          </a:p>
        </p:txBody>
      </p:sp>
      <p:sp>
        <p:nvSpPr>
          <p:cNvPr id="76" name="Process 75"/>
          <p:cNvSpPr/>
          <p:nvPr/>
        </p:nvSpPr>
        <p:spPr bwMode="auto">
          <a:xfrm>
            <a:off x="2773942" y="4914146"/>
            <a:ext cx="2131406" cy="272144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No withdrawal bleed</a:t>
            </a:r>
          </a:p>
        </p:txBody>
      </p:sp>
      <p:sp>
        <p:nvSpPr>
          <p:cNvPr id="77" name="Process 76"/>
          <p:cNvSpPr/>
          <p:nvPr/>
        </p:nvSpPr>
        <p:spPr bwMode="auto">
          <a:xfrm>
            <a:off x="5231882" y="4911710"/>
            <a:ext cx="1886093" cy="29008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Withdrawal bleed</a:t>
            </a:r>
          </a:p>
        </p:txBody>
      </p:sp>
      <p:sp>
        <p:nvSpPr>
          <p:cNvPr id="80" name="Process 79"/>
          <p:cNvSpPr/>
          <p:nvPr/>
        </p:nvSpPr>
        <p:spPr bwMode="auto">
          <a:xfrm>
            <a:off x="4620574" y="6307815"/>
            <a:ext cx="1437023" cy="22512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FSH &lt; 5IU/L</a:t>
            </a:r>
          </a:p>
        </p:txBody>
      </p:sp>
      <p:sp>
        <p:nvSpPr>
          <p:cNvPr id="89" name="Process 88"/>
          <p:cNvSpPr/>
          <p:nvPr/>
        </p:nvSpPr>
        <p:spPr bwMode="auto">
          <a:xfrm>
            <a:off x="2543069" y="5838750"/>
            <a:ext cx="1975907" cy="101531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en-US" sz="1600" b="1" dirty="0" err="1">
                <a:solidFill>
                  <a:srgbClr val="000000"/>
                </a:solidFill>
              </a:rPr>
              <a:t>Asherman’s</a:t>
            </a:r>
            <a:endParaRPr lang="en-US" sz="1600" b="1" dirty="0">
              <a:solidFill>
                <a:srgbClr val="000000"/>
              </a:solidFill>
            </a:endParaRPr>
          </a:p>
          <a:p>
            <a:pPr marL="123087" indent="-123087">
              <a:buFont typeface="Wingdings" charset="2"/>
              <a:buChar char="§"/>
              <a:defRPr/>
            </a:pPr>
            <a:r>
              <a:rPr lang="en-US" sz="1600" b="1" dirty="0">
                <a:solidFill>
                  <a:srgbClr val="000000"/>
                </a:solidFill>
              </a:rPr>
              <a:t>Cervical stenosis</a:t>
            </a: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>
                <a:solidFill>
                  <a:srgbClr val="C00000"/>
                </a:solidFill>
              </a:rPr>
              <a:t>SURGICAL MANAGEMENT</a:t>
            </a:r>
          </a:p>
        </p:txBody>
      </p:sp>
      <p:sp>
        <p:nvSpPr>
          <p:cNvPr id="90" name="Process 89"/>
          <p:cNvSpPr/>
          <p:nvPr/>
        </p:nvSpPr>
        <p:spPr bwMode="auto">
          <a:xfrm>
            <a:off x="8060740" y="4714656"/>
            <a:ext cx="1785548" cy="43513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3087" indent="-123087">
              <a:buFont typeface="Wingdings" charset="2"/>
              <a:buChar char="§"/>
              <a:defRPr/>
            </a:pPr>
            <a:r>
              <a:rPr lang="en-US" sz="1600" b="1" dirty="0">
                <a:solidFill>
                  <a:srgbClr val="000000"/>
                </a:solidFill>
              </a:rPr>
              <a:t>Ovarian failure </a:t>
            </a:r>
            <a:r>
              <a:rPr lang="en-US" sz="1600" b="1" dirty="0">
                <a:solidFill>
                  <a:srgbClr val="C00000"/>
                </a:solidFill>
              </a:rPr>
              <a:t>HRT/DONOR EGG</a:t>
            </a:r>
          </a:p>
        </p:txBody>
      </p:sp>
      <p:sp>
        <p:nvSpPr>
          <p:cNvPr id="92" name="Process 91"/>
          <p:cNvSpPr/>
          <p:nvPr/>
        </p:nvSpPr>
        <p:spPr bwMode="auto">
          <a:xfrm>
            <a:off x="10485534" y="4787178"/>
            <a:ext cx="1526837" cy="36261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3087" indent="-123087">
              <a:buFont typeface="Wingdings" charset="2"/>
              <a:buChar char="§"/>
              <a:defRPr/>
            </a:pPr>
            <a:r>
              <a:rPr lang="en-US" sz="1400" b="1" i="1" dirty="0">
                <a:solidFill>
                  <a:srgbClr val="C00000"/>
                </a:solidFill>
              </a:rPr>
              <a:t>MEDICATION</a:t>
            </a:r>
          </a:p>
        </p:txBody>
      </p:sp>
      <p:sp>
        <p:nvSpPr>
          <p:cNvPr id="93" name="Process 92"/>
          <p:cNvSpPr/>
          <p:nvPr/>
        </p:nvSpPr>
        <p:spPr bwMode="auto">
          <a:xfrm>
            <a:off x="10424747" y="5650211"/>
            <a:ext cx="1706465" cy="1160355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E4AF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3087" indent="-123087">
              <a:buFont typeface="Wingdings" charset="2"/>
              <a:buChar char="§"/>
              <a:defRPr/>
            </a:pPr>
            <a:r>
              <a:rPr lang="en-US" sz="1600" b="1" dirty="0">
                <a:solidFill>
                  <a:srgbClr val="000000"/>
                </a:solidFill>
              </a:rPr>
              <a:t>Hypothalamic amenorrhea – </a:t>
            </a:r>
            <a:r>
              <a:rPr lang="en-US" sz="1600" b="1" dirty="0">
                <a:solidFill>
                  <a:srgbClr val="C00000"/>
                </a:solidFill>
              </a:rPr>
              <a:t>HMG FOR OVULATION</a:t>
            </a:r>
          </a:p>
          <a:p>
            <a:pPr marL="123087" indent="-123087">
              <a:buFont typeface="Wingdings" charset="2"/>
              <a:buChar char="§"/>
              <a:defRPr/>
            </a:pPr>
            <a:r>
              <a:rPr lang="en-US" sz="1600" b="1" dirty="0">
                <a:solidFill>
                  <a:srgbClr val="000000"/>
                </a:solidFill>
              </a:rPr>
              <a:t>Chronic illness</a:t>
            </a:r>
            <a:endParaRPr lang="en-US" sz="1400" b="1" dirty="0">
              <a:solidFill>
                <a:srgbClr val="000000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76EB318-A230-F148-AB3E-26DDA8740871}"/>
              </a:ext>
            </a:extLst>
          </p:cNvPr>
          <p:cNvCxnSpPr/>
          <p:nvPr/>
        </p:nvCxnSpPr>
        <p:spPr>
          <a:xfrm>
            <a:off x="3352800" y="5149789"/>
            <a:ext cx="0" cy="268436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C1682CC-8324-6A45-A3B3-18A0063DFD47}"/>
              </a:ext>
            </a:extLst>
          </p:cNvPr>
          <p:cNvCxnSpPr/>
          <p:nvPr/>
        </p:nvCxnSpPr>
        <p:spPr>
          <a:xfrm>
            <a:off x="3749487" y="4734723"/>
            <a:ext cx="2424977" cy="0"/>
          </a:xfrm>
          <a:prstGeom prst="line">
            <a:avLst/>
          </a:prstGeom>
          <a:ln>
            <a:solidFill>
              <a:srgbClr val="2E4AF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6E73EFC-7AA0-1541-A384-2E24914E4D1D}"/>
              </a:ext>
            </a:extLst>
          </p:cNvPr>
          <p:cNvCxnSpPr/>
          <p:nvPr/>
        </p:nvCxnSpPr>
        <p:spPr>
          <a:xfrm>
            <a:off x="4905348" y="4589168"/>
            <a:ext cx="0" cy="161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BA1120F-94F1-3340-976D-3AF2322D7322}"/>
              </a:ext>
            </a:extLst>
          </p:cNvPr>
          <p:cNvCxnSpPr>
            <a:cxnSpLocks/>
          </p:cNvCxnSpPr>
          <p:nvPr/>
        </p:nvCxnSpPr>
        <p:spPr>
          <a:xfrm>
            <a:off x="3749487" y="4734723"/>
            <a:ext cx="0" cy="2337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B6B2916-1B62-4247-BE20-01FA6E0F11C8}"/>
              </a:ext>
            </a:extLst>
          </p:cNvPr>
          <p:cNvCxnSpPr>
            <a:cxnSpLocks/>
          </p:cNvCxnSpPr>
          <p:nvPr/>
        </p:nvCxnSpPr>
        <p:spPr>
          <a:xfrm>
            <a:off x="6174464" y="4734723"/>
            <a:ext cx="0" cy="2337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5FA248D-26BE-B249-80A8-9A35B609C2D4}"/>
              </a:ext>
            </a:extLst>
          </p:cNvPr>
          <p:cNvCxnSpPr>
            <a:cxnSpLocks/>
          </p:cNvCxnSpPr>
          <p:nvPr/>
        </p:nvCxnSpPr>
        <p:spPr>
          <a:xfrm>
            <a:off x="5482261" y="5231969"/>
            <a:ext cx="0" cy="375879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D13C5C-9D29-884C-9F1E-59156064725C}"/>
              </a:ext>
            </a:extLst>
          </p:cNvPr>
          <p:cNvCxnSpPr>
            <a:stCxn id="88" idx="3"/>
          </p:cNvCxnSpPr>
          <p:nvPr/>
        </p:nvCxnSpPr>
        <p:spPr>
          <a:xfrm>
            <a:off x="10232572" y="6388718"/>
            <a:ext cx="252962" cy="0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76A937A-C055-5A42-88F6-DA6A9EA47F97}"/>
              </a:ext>
            </a:extLst>
          </p:cNvPr>
          <p:cNvCxnSpPr>
            <a:stCxn id="56" idx="2"/>
            <a:endCxn id="80" idx="0"/>
          </p:cNvCxnSpPr>
          <p:nvPr/>
        </p:nvCxnSpPr>
        <p:spPr>
          <a:xfrm>
            <a:off x="5339085" y="5838750"/>
            <a:ext cx="1" cy="469065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AD1BA07-9F99-524A-B9CB-2A7545A038F0}"/>
              </a:ext>
            </a:extLst>
          </p:cNvPr>
          <p:cNvCxnSpPr>
            <a:stCxn id="56" idx="3"/>
            <a:endCxn id="61" idx="1"/>
          </p:cNvCxnSpPr>
          <p:nvPr/>
        </p:nvCxnSpPr>
        <p:spPr>
          <a:xfrm flipV="1">
            <a:off x="5927086" y="5709033"/>
            <a:ext cx="325906" cy="14266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5EE226F-FC38-CE44-A6FF-137338AF6F7D}"/>
              </a:ext>
            </a:extLst>
          </p:cNvPr>
          <p:cNvCxnSpPr>
            <a:stCxn id="59" idx="0"/>
            <a:endCxn id="90" idx="2"/>
          </p:cNvCxnSpPr>
          <p:nvPr/>
        </p:nvCxnSpPr>
        <p:spPr>
          <a:xfrm flipH="1" flipV="1">
            <a:off x="8953514" y="5149789"/>
            <a:ext cx="5454" cy="253828"/>
          </a:xfrm>
          <a:prstGeom prst="straightConnector1">
            <a:avLst/>
          </a:prstGeom>
          <a:ln>
            <a:solidFill>
              <a:srgbClr val="2E4AF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838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1070</Words>
  <Application>Microsoft Macintosh PowerPoint</Application>
  <PresentationFormat>Widescreen</PresentationFormat>
  <Paragraphs>247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</vt:lpstr>
      <vt:lpstr>Wingdings</vt:lpstr>
      <vt:lpstr>Office Theme</vt:lpstr>
      <vt:lpstr>Amenorrhea</vt:lpstr>
      <vt:lpstr>Causes of Amenorrhea Causes of Ovulatory Amenorrhea </vt:lpstr>
      <vt:lpstr>Causes of Amenorrhea Causes of Anovulatory Amenorrhea </vt:lpstr>
      <vt:lpstr>Causes of Anovulatory Amenorrhea </vt:lpstr>
      <vt:lpstr>Evaluation Of Primary Amenorrhea</vt:lpstr>
      <vt:lpstr>Management Of Primary Amenorrhea</vt:lpstr>
      <vt:lpstr> Evaluation Of Secondary Amenorrhea</vt:lpstr>
      <vt:lpstr> Management Of Secondary Amenorrhea</vt:lpstr>
    </vt:vector>
  </TitlesOfParts>
  <Company>patil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AMPLE patil</dc:creator>
  <cp:lastModifiedBy>Madhuri Patil</cp:lastModifiedBy>
  <cp:revision>81</cp:revision>
  <dcterms:created xsi:type="dcterms:W3CDTF">2018-08-16T05:32:42Z</dcterms:created>
  <dcterms:modified xsi:type="dcterms:W3CDTF">2019-07-30T07:59:59Z</dcterms:modified>
</cp:coreProperties>
</file>